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21045"/>
    <a:srgbClr val="E2007A"/>
    <a:srgbClr val="8E00E5"/>
    <a:srgbClr val="9C00E5"/>
    <a:srgbClr val="0C5C03"/>
    <a:srgbClr val="9C2D0E"/>
    <a:srgbClr val="EFBF0A"/>
    <a:srgbClr val="3A793B"/>
    <a:srgbClr val="8A00E5"/>
    <a:srgbClr val="BD9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9146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8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231B3-4A8B-944D-B215-18CB4BDA591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4F33-FDF9-B24E-BB70-84E397E9C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2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OBJECTIVES;  </a:t>
            </a:r>
          </a:p>
          <a:p>
            <a:endParaRPr lang="en-US" sz="1600" dirty="0" smtClean="0"/>
          </a:p>
          <a:p>
            <a:r>
              <a:rPr lang="en-US" sz="1600" dirty="0" smtClean="0"/>
              <a:t>THE STUDENT WILL DEMONSTRATE</a:t>
            </a:r>
            <a:r>
              <a:rPr lang="en-US" sz="1600" baseline="0" dirty="0" smtClean="0"/>
              <a:t> AN UNDERSTANDING OF “PROCRASTINATION” AND THE NEGATIVE IMPACTS THEREOF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5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aseline="0" dirty="0" smtClean="0"/>
              <a:t>QUESTIONS TO POSE TO GENERATE STUDENT ENGAGEMENT:</a:t>
            </a:r>
          </a:p>
          <a:p>
            <a:pPr marL="0" indent="0">
              <a:buNone/>
            </a:pPr>
            <a:endParaRPr lang="en-US" sz="1600" baseline="0" dirty="0" smtClean="0"/>
          </a:p>
          <a:p>
            <a:pPr marL="228600" indent="-228600">
              <a:buAutoNum type="arabicPeriod"/>
            </a:pPr>
            <a:r>
              <a:rPr lang="en-US" sz="1600" baseline="0" dirty="0" smtClean="0"/>
              <a:t> WHAT IS PROCRASTINATION?</a:t>
            </a:r>
          </a:p>
          <a:p>
            <a:pPr marL="228600" indent="-228600">
              <a:buAutoNum type="arabicPeriod"/>
            </a:pPr>
            <a:endParaRPr lang="en-US" sz="1600" baseline="0" dirty="0" smtClean="0"/>
          </a:p>
          <a:p>
            <a:pPr marL="228600" indent="-228600">
              <a:buAutoNum type="arabicPeriod" startAt="2"/>
            </a:pPr>
            <a:r>
              <a:rPr lang="en-US" sz="1600" baseline="0" dirty="0" smtClean="0"/>
              <a:t>WHAT ARE THE NEGATIVE, ACADEMIC IMPACTS OF PROCRASTINATION?</a:t>
            </a:r>
          </a:p>
          <a:p>
            <a:pPr marL="228600" indent="-228600">
              <a:buAutoNum type="arabicPeriod" startAt="2"/>
            </a:pPr>
            <a:endParaRPr lang="en-US" sz="1600" baseline="0" dirty="0" smtClean="0"/>
          </a:p>
          <a:p>
            <a:pPr marL="228600" indent="-228600">
              <a:buAutoNum type="arabicPeriod" startAt="3"/>
            </a:pPr>
            <a:r>
              <a:rPr lang="en-US" sz="1600" baseline="0" dirty="0" smtClean="0"/>
              <a:t>WHAT ARE THE NEGATIVE, EMOTIONAL IMPACTS OF PROCRASTINATION?</a:t>
            </a:r>
          </a:p>
          <a:p>
            <a:pPr marL="228600" indent="-228600">
              <a:buAutoNum type="arabicPeriod"/>
            </a:pPr>
            <a:endParaRPr lang="en-US" sz="1600" baseline="0" dirty="0" smtClean="0"/>
          </a:p>
          <a:p>
            <a:pPr marL="228600" indent="-228600">
              <a:buAutoNum type="alphaUcPeriod" startAt="17"/>
            </a:pPr>
            <a:endParaRPr lang="en-US" sz="1600" baseline="0" dirty="0" smtClean="0"/>
          </a:p>
          <a:p>
            <a:pPr marL="228600" indent="-228600">
              <a:buAutoNum type="alphaUcPeriod" startAt="17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6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TO POSE:</a:t>
            </a:r>
            <a:r>
              <a:rPr lang="en-US" baseline="0" dirty="0" smtClean="0"/>
              <a:t> 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1.  THE STUDENT WILL NAME THINGS HE/SHE CAN DO THE NIGHT PRIOR TO ENSURE THAT THE NEXT DAY IS SUCCESSFUL.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1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OBJECTIVE:  THE STUDENT WILL BE ABLE TO VERBALIZE THE</a:t>
            </a:r>
            <a:r>
              <a:rPr lang="en-US" sz="1600" baseline="0" dirty="0" smtClean="0"/>
              <a:t> POSITIVE BENEFITS OF READING THE HANDBOOK AND BEING KNOWLEDGEABLE OF ITS CONTENTS.</a:t>
            </a:r>
          </a:p>
          <a:p>
            <a:endParaRPr lang="en-US" sz="1600" dirty="0"/>
          </a:p>
          <a:p>
            <a:r>
              <a:rPr lang="en-US" sz="1600" dirty="0" smtClean="0"/>
              <a:t>DISCUSS THE NEGATIVE IMPACT OF SUSPENSIONS ON THE COLLEGE ADMISSIONS PROCESS.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58701"/>
            <a:ext cx="5486400" cy="4114800"/>
          </a:xfrm>
        </p:spPr>
        <p:txBody>
          <a:bodyPr/>
          <a:lstStyle/>
          <a:p>
            <a:r>
              <a:rPr lang="en-US" sz="1600" dirty="0" smtClean="0"/>
              <a:t>OBJECTIVE:  THE STUDENT</a:t>
            </a:r>
            <a:r>
              <a:rPr lang="en-US" sz="1600" baseline="0" dirty="0" smtClean="0"/>
              <a:t> WILL GAIN AN UNDERSTANDING OF ACADEMIC EXPECTATIONS WITHIN THE HIGH SCHOOL SETTING.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OBJECTIVE</a:t>
            </a:r>
            <a:r>
              <a:rPr lang="en-US" sz="1600" dirty="0" smtClean="0"/>
              <a:t>: STUDENTS WILL UNDERSTAND</a:t>
            </a:r>
            <a:r>
              <a:rPr lang="en-US" sz="1600" baseline="0" dirty="0" smtClean="0"/>
              <a:t> THE IMPORTANCE OF SEEKING HELP IN A TIMELY MANNER.</a:t>
            </a:r>
          </a:p>
          <a:p>
            <a:endParaRPr lang="en-US" sz="1600" dirty="0"/>
          </a:p>
          <a:p>
            <a:r>
              <a:rPr lang="en-US" sz="1600" dirty="0" smtClean="0"/>
              <a:t>DISCUSS SCHOOL PERSONNEL THAT ARE </a:t>
            </a:r>
            <a:r>
              <a:rPr lang="en-US" sz="1600" dirty="0" smtClean="0"/>
              <a:t>AVAILLABLE </a:t>
            </a:r>
            <a:r>
              <a:rPr lang="en-US" sz="1600" dirty="0" smtClean="0"/>
              <a:t>TO STUDENTS: </a:t>
            </a:r>
          </a:p>
          <a:p>
            <a:endParaRPr lang="en-US" sz="1600" dirty="0"/>
          </a:p>
          <a:p>
            <a:r>
              <a:rPr lang="en-US" sz="1600" dirty="0" smtClean="0"/>
              <a:t>DISCUSS WAYS STUDENTS CAN COMMUNICATE WITH SCHOOL STAFF AND MEGA MENTORS WHEN THEY NEED ASSISTANCE.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OBJECTIVE:  STUDENTS WILL BECOME</a:t>
            </a:r>
            <a:r>
              <a:rPr lang="en-US" sz="1600" baseline="0" dirty="0" smtClean="0"/>
              <a:t> AWARE OF THE NEED FOR  BASIC PROBLEM SOLVING SKILLS.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DISCUSS</a:t>
            </a:r>
            <a:r>
              <a:rPr lang="en-US" sz="1600" baseline="0" dirty="0" smtClean="0"/>
              <a:t> WAYS TO “CHUNK” PROJECT REQUIREMENTS, PREPARE FOR TESTS, AND OTHER </a:t>
            </a:r>
            <a:r>
              <a:rPr lang="en-US" sz="1600" baseline="0" dirty="0" smtClean="0"/>
              <a:t>LARGE </a:t>
            </a:r>
            <a:r>
              <a:rPr lang="en-US" sz="1600" baseline="0" dirty="0" smtClean="0"/>
              <a:t>ASSIGNMENTS.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STUDENTS WILL GAIN AN UNDERSTANING OF HOW “CHUNKING” ALIGNS WITH ORGANIZATIONAL SKILLS.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STUDENTS WILL UNDERSTAND THE IMPORTANCE OF GETTING HELP IN A TIMELY MANNER.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4F33-FDF9-B24E-BB70-84E397E9C7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American Typewriter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American Typewriter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American Typewriter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American Typewriter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American Typewrite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merican Typewrite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2FE1-B6B4-7940-B5FB-D7615507FA5A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F901-A3BC-BC4C-BC30-05D94707E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American Typewriter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American Typewriter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  <a:latin typeface="American Typewriter"/>
              </a:defRPr>
            </a:lvl1pPr>
          </a:lstStyle>
          <a:p>
            <a:fld id="{48B72FE1-B6B4-7940-B5FB-D7615507FA5A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  <a:latin typeface="American Typewrite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merican Typewriter"/>
              </a:defRPr>
            </a:lvl1pPr>
          </a:lstStyle>
          <a:p>
            <a:fld id="{6436F901-A3BC-BC4C-BC30-05D94707E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merican Typewrite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American Typewrite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merican Typewriter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merican Typewriter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merican Typewriter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merican Typewriter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merican Typewriter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53655" y="1858940"/>
            <a:ext cx="8331145" cy="2785782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COMMON  SENSE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SUGGESTIONS FOR 9</a:t>
            </a:r>
            <a:r>
              <a:rPr lang="en-US" i="1" baseline="30000" dirty="0" smtClean="0">
                <a:solidFill>
                  <a:srgbClr val="FF0000"/>
                </a:solidFill>
              </a:rPr>
              <a:t>TH</a:t>
            </a:r>
            <a:r>
              <a:rPr lang="en-US" i="1" dirty="0" smtClean="0">
                <a:solidFill>
                  <a:srgbClr val="FF0000"/>
                </a:solidFill>
              </a:rPr>
              <a:t> GRADE SUCCESS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764528" y="4687952"/>
            <a:ext cx="6185403" cy="914400"/>
          </a:xfrm>
        </p:spPr>
        <p:txBody>
          <a:bodyPr>
            <a:normAutofit fontScale="40000" lnSpcReduction="20000"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DEVELOPING THE RIGHT MINDSET TO ENSURE SUCCESS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MEGA MENTORS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SHIRL H. LEVERETT, PH.D.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JULY 2020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158" y="1632702"/>
            <a:ext cx="7566526" cy="350865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r>
              <a:rPr lang="en-US" sz="2400" b="1" i="1" dirty="0" smtClean="0">
                <a:solidFill>
                  <a:srgbClr val="B14C0F"/>
                </a:solidFill>
                <a:latin typeface="Bookman Old Style"/>
                <a:cs typeface="Bookman Old Style"/>
              </a:rPr>
              <a:t>“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NEVER PUT OFF TOMORROW WHAT YOU CAN DO TODAY.”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                                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		  		                AARON BURR</a:t>
            </a:r>
          </a:p>
          <a:p>
            <a:endParaRPr lang="en-US" sz="1400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en-US" sz="1400" b="1" i="1" dirty="0" smtClean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en-US" sz="1400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en-US" sz="1400" b="1" i="1" dirty="0" smtClean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en-US" sz="1400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“PROCRASTINATION IS THE THIEF OF TIME. COLLAR HIM!”</a:t>
            </a:r>
          </a:p>
          <a:p>
            <a:pPr algn="ctr"/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	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				</a:t>
            </a:r>
          </a:p>
          <a:p>
            <a:pPr algn="ctr"/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CHARLES DICKENS</a:t>
            </a:r>
          </a:p>
        </p:txBody>
      </p:sp>
    </p:spTree>
    <p:extLst>
      <p:ext uri="{BB962C8B-B14F-4D97-AF65-F5344CB8AC3E}">
        <p14:creationId xmlns:p14="http://schemas.microsoft.com/office/powerpoint/2010/main" val="34447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42" y="1844842"/>
            <a:ext cx="7259053" cy="3317352"/>
          </a:xfrm>
          <a:prstGeom prst="wedgeEllipseCallou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 smtClean="0">
                <a:solidFill>
                  <a:srgbClr val="0C5C03"/>
                </a:solidFill>
                <a:latin typeface="Bookman Old Style"/>
                <a:cs typeface="Bookman Old Style"/>
              </a:rPr>
              <a:t>“THE KEY      TO A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Bookman Old Style"/>
                <a:cs typeface="Bookman Old Style"/>
              </a:rPr>
              <a:t>GOOD MORNING </a:t>
            </a:r>
            <a:r>
              <a:rPr lang="en-US" sz="2400" b="1" i="1" dirty="0" smtClean="0">
                <a:solidFill>
                  <a:srgbClr val="0C5C03"/>
                </a:solidFill>
                <a:latin typeface="Bookman Old Style"/>
                <a:cs typeface="Bookman Old Style"/>
              </a:rPr>
              <a:t>IS TO PREPARE THE NIGHT BEFORE.”</a:t>
            </a:r>
          </a:p>
          <a:p>
            <a:pPr>
              <a:lnSpc>
                <a:spcPct val="130000"/>
              </a:lnSpc>
            </a:pPr>
            <a:endParaRPr lang="en-US" sz="2400" b="1" i="1" dirty="0">
              <a:solidFill>
                <a:srgbClr val="0C5C03"/>
              </a:solidFill>
              <a:latin typeface="Bookman Old Style"/>
              <a:cs typeface="Bookman Old Style"/>
            </a:endParaRPr>
          </a:p>
          <a:p>
            <a:pPr algn="ctr">
              <a:lnSpc>
                <a:spcPct val="130000"/>
              </a:lnSpc>
            </a:pPr>
            <a:r>
              <a:rPr lang="en-US" b="1" i="1" dirty="0" smtClean="0">
                <a:solidFill>
                  <a:srgbClr val="0C5C03"/>
                </a:solidFill>
                <a:latin typeface="Bookman Old Style"/>
                <a:cs typeface="Bookman Old Style"/>
              </a:rPr>
              <a:t>Home Storage Solutions</a:t>
            </a:r>
            <a:endParaRPr lang="en-US" b="1" i="1" dirty="0">
              <a:solidFill>
                <a:srgbClr val="0C5C03"/>
              </a:solidFill>
              <a:latin typeface="Bookman Old Style"/>
              <a:cs typeface="Bookman Old Style"/>
            </a:endParaRPr>
          </a:p>
        </p:txBody>
      </p:sp>
      <p:pic>
        <p:nvPicPr>
          <p:cNvPr id="6" name="Picture 5" descr="AA0096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32">
            <a:off x="3342106" y="1737893"/>
            <a:ext cx="993951" cy="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95" y="2072105"/>
            <a:ext cx="7994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IGNORANCE 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IS NOT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AN ACCEPTABLE EXCUSE TO GET INTO TROUBLE; READ YOUR STUDENT HANDBOOK FROM COVER TO COVER.</a:t>
            </a:r>
          </a:p>
          <a:p>
            <a:pPr>
              <a:lnSpc>
                <a:spcPct val="130000"/>
              </a:lnSpc>
            </a:pPr>
            <a:r>
              <a:rPr lang="en-US" sz="2400" b="1" i="1" dirty="0">
                <a:solidFill>
                  <a:srgbClr val="3A793B"/>
                </a:solidFill>
                <a:latin typeface="Bookman Old Style"/>
                <a:cs typeface="Bookman Old Style"/>
              </a:rPr>
              <a:t>	</a:t>
            </a:r>
            <a:r>
              <a:rPr lang="en-US" sz="2400" b="1" i="1" dirty="0" smtClean="0">
                <a:solidFill>
                  <a:srgbClr val="3A793B"/>
                </a:solidFill>
                <a:latin typeface="Bookman Old Style"/>
                <a:cs typeface="Bookman Old Style"/>
              </a:rPr>
              <a:t>						</a:t>
            </a:r>
            <a:endParaRPr lang="en-US" sz="2400" b="1" i="1" dirty="0">
              <a:solidFill>
                <a:srgbClr val="3A793B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079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263" y="2125579"/>
            <a:ext cx="79542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Bookman Old Style"/>
                <a:cs typeface="Bookman Old Style"/>
              </a:rPr>
              <a:t>FOLLOW DIRECTIONS, AND COMPLETE YOUR ASSIGNMENTS </a:t>
            </a:r>
            <a:r>
              <a:rPr lang="en-US" sz="2400" b="1" i="1" dirty="0" smtClean="0">
                <a:solidFill>
                  <a:srgbClr val="9C2D0E"/>
                </a:solidFill>
                <a:latin typeface="Bookman Old Style"/>
                <a:cs typeface="Bookman Old Style"/>
              </a:rPr>
              <a:t>WHEN THEY ARE FIRST GIVEN; </a:t>
            </a:r>
            <a:r>
              <a:rPr lang="en-US" sz="2400" b="1" i="1" dirty="0" smtClean="0">
                <a:latin typeface="Bookman Old Style"/>
                <a:cs typeface="Bookman Old Style"/>
              </a:rPr>
              <a:t>SECOND CHANCES LIVE IN MIDDLE SCHOOL.</a:t>
            </a:r>
            <a:endParaRPr lang="en-US" sz="2400" b="1" i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1152400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96" y="2058737"/>
            <a:ext cx="8141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SAY</a:t>
            </a:r>
            <a:r>
              <a:rPr lang="en-US" sz="2400" dirty="0" smtClean="0">
                <a:solidFill>
                  <a:srgbClr val="EFBF0A"/>
                </a:solidFill>
              </a:rPr>
              <a:t> SOMETHING IF YOU </a:t>
            </a:r>
            <a:r>
              <a:rPr lang="en-US" sz="4000" dirty="0" smtClean="0">
                <a:solidFill>
                  <a:srgbClr val="C76402"/>
                </a:solidFill>
              </a:rPr>
              <a:t>NEED</a:t>
            </a:r>
            <a:r>
              <a:rPr lang="en-US" sz="4000" dirty="0" smtClean="0">
                <a:solidFill>
                  <a:srgbClr val="EFBF0A"/>
                </a:solidFill>
              </a:rPr>
              <a:t> </a:t>
            </a:r>
            <a:r>
              <a:rPr lang="en-US" sz="2400" dirty="0" smtClean="0">
                <a:solidFill>
                  <a:srgbClr val="EFBF0A"/>
                </a:solidFill>
              </a:rPr>
              <a:t>SOMETHING! </a:t>
            </a:r>
          </a:p>
          <a:p>
            <a:endParaRPr lang="en-US" sz="2400" dirty="0" smtClean="0">
              <a:solidFill>
                <a:srgbClr val="EFBF0A"/>
              </a:solidFill>
            </a:endParaRPr>
          </a:p>
          <a:p>
            <a:r>
              <a:rPr lang="en-US" sz="2400" dirty="0" smtClean="0">
                <a:solidFill>
                  <a:srgbClr val="C76402"/>
                </a:solidFill>
              </a:rPr>
              <a:t>MEGA MENTORS </a:t>
            </a:r>
            <a:r>
              <a:rPr lang="en-US" sz="2400" dirty="0" smtClean="0"/>
              <a:t>IS “STANDING ON THE WALL” FOR YOU.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7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46" y="1965158"/>
            <a:ext cx="7392736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E21045"/>
                </a:solidFill>
                <a:latin typeface="Bookman Old Style"/>
                <a:cs typeface="Bookman Old Style"/>
              </a:rPr>
              <a:t>“WHEN THINGS AREN’T ADDING UP IN YOUR LIFE  - -  START SUBTRACTING”</a:t>
            </a:r>
            <a:r>
              <a:rPr lang="en-US" sz="2400" b="1" i="1" dirty="0">
                <a:solidFill>
                  <a:srgbClr val="E21045"/>
                </a:solidFill>
                <a:latin typeface="Bookman Old Style"/>
                <a:cs typeface="Bookman Old Style"/>
              </a:rPr>
              <a:t>		</a:t>
            </a:r>
            <a:r>
              <a:rPr lang="en-US" sz="2400" b="1" i="1" dirty="0" smtClean="0">
                <a:solidFill>
                  <a:srgbClr val="E21045"/>
                </a:solidFill>
                <a:latin typeface="Bookman Old Style"/>
                <a:cs typeface="Bookman Old Style"/>
              </a:rPr>
              <a:t>		</a:t>
            </a:r>
          </a:p>
          <a:p>
            <a:pPr algn="ctr">
              <a:lnSpc>
                <a:spcPct val="120000"/>
              </a:lnSpc>
            </a:pPr>
            <a:endParaRPr lang="en-US" b="1" i="1" dirty="0" smtClean="0">
              <a:solidFill>
                <a:srgbClr val="E2007A"/>
              </a:solidFill>
              <a:latin typeface="Bookman Old Style"/>
              <a:cs typeface="Bookman Old Style"/>
            </a:endParaRPr>
          </a:p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rgbClr val="E21045"/>
                </a:solidFill>
                <a:latin typeface="Bookman Old Style"/>
                <a:cs typeface="Bookman Old Style"/>
              </a:rPr>
              <a:t>ANONYMOUS</a:t>
            </a:r>
            <a:endParaRPr lang="en-US" b="1" i="1" dirty="0">
              <a:solidFill>
                <a:srgbClr val="E21045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759569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894" y="1201306"/>
            <a:ext cx="2319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CHUNK IT!!!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8421" y="2241014"/>
            <a:ext cx="753979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E21045"/>
                </a:solidFill>
              </a:rPr>
              <a:t>“NOTHING IS PARTICULARLY HARD IF YOU DIVIDE IT INTO SMALL JOBS.”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E21045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E21045"/>
                </a:solidFill>
              </a:rPr>
              <a:t>						HENRY FORD</a:t>
            </a:r>
            <a:endParaRPr lang="en-US" dirty="0">
              <a:solidFill>
                <a:srgbClr val="E210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317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17" y="1145989"/>
            <a:ext cx="8581651" cy="5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“DON’T BE AFRAID TO ASK A QUESTION.</a:t>
            </a:r>
          </a:p>
          <a:p>
            <a:pPr algn="ctr">
              <a:lnSpc>
                <a:spcPct val="50000"/>
              </a:lnSpc>
            </a:pPr>
            <a:endParaRPr lang="en-US" sz="2000" b="1" i="1" dirty="0" smtClean="0">
              <a:latin typeface="Bookman Old Style"/>
              <a:cs typeface="Bookman Old Style"/>
            </a:endParaRPr>
          </a:p>
          <a:p>
            <a:pPr algn="ctr">
              <a:lnSpc>
                <a:spcPct val="14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DON’T BE AFRAID TO ASK FOR HELP WHEN YOU NEED IT.</a:t>
            </a:r>
          </a:p>
          <a:p>
            <a:pPr algn="ctr">
              <a:lnSpc>
                <a:spcPct val="50000"/>
              </a:lnSpc>
            </a:pPr>
            <a:endParaRPr lang="en-US" sz="2000" b="1" i="1" dirty="0" smtClean="0">
              <a:latin typeface="Bookman Old Style"/>
              <a:cs typeface="Bookman Old Style"/>
            </a:endParaRPr>
          </a:p>
          <a:p>
            <a:pPr algn="ctr">
              <a:lnSpc>
                <a:spcPct val="50000"/>
              </a:lnSpc>
            </a:pPr>
            <a:endParaRPr lang="en-US" sz="2000" b="1" i="1" dirty="0">
              <a:latin typeface="Bookman Old Style"/>
              <a:cs typeface="Bookman Old Style"/>
            </a:endParaRPr>
          </a:p>
          <a:p>
            <a:pPr algn="ctr">
              <a:lnSpc>
                <a:spcPct val="50000"/>
              </a:lnSpc>
            </a:pPr>
            <a:endParaRPr lang="en-US" sz="2000" b="1" i="1" dirty="0" smtClean="0">
              <a:latin typeface="Bookman Old Style"/>
              <a:cs typeface="Bookman Old Style"/>
            </a:endParaRPr>
          </a:p>
          <a:p>
            <a:pPr algn="ctr">
              <a:lnSpc>
                <a:spcPct val="7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ASKING FOR HELP ISN’T A SIGN OF WEAKNESS; IT</a:t>
            </a:r>
            <a:r>
              <a:rPr lang="mr-IN" sz="2000" b="1" i="1" dirty="0" smtClean="0">
                <a:latin typeface="Bookman Old Style"/>
                <a:cs typeface="Bookman Old Style"/>
              </a:rPr>
              <a:t>’</a:t>
            </a:r>
            <a:r>
              <a:rPr lang="en-US" sz="2000" b="1" i="1" dirty="0" smtClean="0">
                <a:latin typeface="Bookman Old Style"/>
                <a:cs typeface="Bookman Old Style"/>
              </a:rPr>
              <a:t>S A SIGN </a:t>
            </a:r>
          </a:p>
          <a:p>
            <a:pPr algn="ctr"/>
            <a:endParaRPr lang="en-US" sz="2000" b="1" i="1" dirty="0">
              <a:latin typeface="Bookman Old Style"/>
              <a:cs typeface="Bookman Old Style"/>
            </a:endParaRPr>
          </a:p>
          <a:p>
            <a:pPr algn="ctr">
              <a:lnSpc>
                <a:spcPct val="5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OF STRENGTH.</a:t>
            </a:r>
          </a:p>
          <a:p>
            <a:pPr algn="ctr">
              <a:lnSpc>
                <a:spcPct val="150000"/>
              </a:lnSpc>
            </a:pPr>
            <a:endParaRPr lang="en-US" sz="2000" b="1" i="1" dirty="0" smtClean="0">
              <a:latin typeface="Bookman Old Style"/>
              <a:cs typeface="Bookman Old Style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IT SHOWS YOU HAVE THE COURAGE TO ADMIT WHEN YOU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latin typeface="Bookman Old Style"/>
                <a:cs typeface="Bookman Old Style"/>
              </a:rPr>
              <a:t>DON’T KNOW SOMETHING, AND TO LEARN SOMETHING NEW.”</a:t>
            </a:r>
            <a:endParaRPr lang="en-US" sz="2000" dirty="0"/>
          </a:p>
          <a:p>
            <a:pPr algn="ctr">
              <a:lnSpc>
                <a:spcPct val="140000"/>
              </a:lnSpc>
            </a:pPr>
            <a:r>
              <a:rPr lang="en-US" sz="2000" dirty="0" smtClean="0"/>
              <a:t>							</a:t>
            </a:r>
          </a:p>
          <a:p>
            <a:pPr algn="ctr">
              <a:lnSpc>
                <a:spcPct val="140000"/>
              </a:lnSpc>
            </a:pPr>
            <a:r>
              <a:rPr lang="en-US" dirty="0" smtClean="0"/>
              <a:t>BARACK OBAMA</a:t>
            </a:r>
          </a:p>
          <a:p>
            <a:pPr>
              <a:lnSpc>
                <a:spcPct val="140000"/>
              </a:lnSpc>
            </a:pPr>
            <a:endParaRPr lang="en-US" sz="2000" dirty="0"/>
          </a:p>
          <a:p>
            <a:pPr>
              <a:lnSpc>
                <a:spcPct val="14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1327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187</TotalTime>
  <Words>441</Words>
  <Application>Microsoft Macintosh PowerPoint</Application>
  <PresentationFormat>On-screen Show (4:3)</PresentationFormat>
  <Paragraphs>84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COMMON  SENSE  SUGGESTIONS FOR 9TH GRADE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S. H. Leverett Educational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SENSE  SUGGESTIONS FOR 9TH GRADE SUCCESS</dc:title>
  <dc:creator>Shirl Leverett</dc:creator>
  <cp:lastModifiedBy>Shirl Leverett</cp:lastModifiedBy>
  <cp:revision>50</cp:revision>
  <dcterms:created xsi:type="dcterms:W3CDTF">2020-06-22T02:42:17Z</dcterms:created>
  <dcterms:modified xsi:type="dcterms:W3CDTF">2020-08-10T00:47:11Z</dcterms:modified>
</cp:coreProperties>
</file>