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56" r:id="rId3"/>
    <p:sldId id="261" r:id="rId4"/>
    <p:sldId id="265" r:id="rId5"/>
    <p:sldId id="257" r:id="rId6"/>
    <p:sldId id="262" r:id="rId7"/>
    <p:sldId id="271" r:id="rId8"/>
    <p:sldId id="263" r:id="rId9"/>
    <p:sldId id="264" r:id="rId10"/>
    <p:sldId id="266" r:id="rId11"/>
    <p:sldId id="269" r:id="rId12"/>
    <p:sldId id="268" r:id="rId13"/>
    <p:sldId id="267" r:id="rId14"/>
    <p:sldId id="25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94660"/>
  </p:normalViewPr>
  <p:slideViewPr>
    <p:cSldViewPr snapToGrid="0">
      <p:cViewPr varScale="1">
        <p:scale>
          <a:sx n="71" d="100"/>
          <a:sy n="71" d="100"/>
        </p:scale>
        <p:origin x="66" y="5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FB2D7B-8DEF-4B5B-BAAD-09BF22B149BB}" type="datetimeFigureOut">
              <a:rPr lang="en-US" smtClean="0"/>
              <a:t>1/11/2018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3F8016-8411-4E59-ABE2-D03068908B89}" type="slidenum">
              <a:rPr lang="en-US" smtClean="0"/>
              <a:t>‹#›</a:t>
            </a:fld>
            <a:endParaRPr lang="en-US"/>
          </a:p>
        </p:txBody>
      </p:sp>
    </p:spTree>
    <p:extLst>
      <p:ext uri="{BB962C8B-B14F-4D97-AF65-F5344CB8AC3E}">
        <p14:creationId xmlns:p14="http://schemas.microsoft.com/office/powerpoint/2010/main" val="2724120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how important it is to read, read, read!!</a:t>
            </a:r>
          </a:p>
        </p:txBody>
      </p:sp>
      <p:sp>
        <p:nvSpPr>
          <p:cNvPr id="4" name="Slide Number Placeholder 3"/>
          <p:cNvSpPr>
            <a:spLocks noGrp="1"/>
          </p:cNvSpPr>
          <p:nvPr>
            <p:ph type="sldNum" sz="quarter" idx="10"/>
          </p:nvPr>
        </p:nvSpPr>
        <p:spPr/>
        <p:txBody>
          <a:bodyPr/>
          <a:lstStyle/>
          <a:p>
            <a:fld id="{4E3F8016-8411-4E59-ABE2-D03068908B89}" type="slidenum">
              <a:rPr lang="en-US" smtClean="0"/>
              <a:t>3</a:t>
            </a:fld>
            <a:endParaRPr lang="en-US"/>
          </a:p>
        </p:txBody>
      </p:sp>
    </p:spTree>
    <p:extLst>
      <p:ext uri="{BB962C8B-B14F-4D97-AF65-F5344CB8AC3E}">
        <p14:creationId xmlns:p14="http://schemas.microsoft.com/office/powerpoint/2010/main" val="3168275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the question, get a few responses before moving on.</a:t>
            </a:r>
          </a:p>
        </p:txBody>
      </p:sp>
      <p:sp>
        <p:nvSpPr>
          <p:cNvPr id="4" name="Slide Number Placeholder 3"/>
          <p:cNvSpPr>
            <a:spLocks noGrp="1"/>
          </p:cNvSpPr>
          <p:nvPr>
            <p:ph type="sldNum" sz="quarter" idx="10"/>
          </p:nvPr>
        </p:nvSpPr>
        <p:spPr/>
        <p:txBody>
          <a:bodyPr/>
          <a:lstStyle/>
          <a:p>
            <a:fld id="{4E3F8016-8411-4E59-ABE2-D03068908B89}" type="slidenum">
              <a:rPr lang="en-US" smtClean="0"/>
              <a:t>4</a:t>
            </a:fld>
            <a:endParaRPr lang="en-US"/>
          </a:p>
        </p:txBody>
      </p:sp>
    </p:spTree>
    <p:extLst>
      <p:ext uri="{BB962C8B-B14F-4D97-AF65-F5344CB8AC3E}">
        <p14:creationId xmlns:p14="http://schemas.microsoft.com/office/powerpoint/2010/main" val="150629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steps may require further explanation.</a:t>
            </a:r>
          </a:p>
          <a:p>
            <a:endParaRPr lang="en-US" dirty="0"/>
          </a:p>
        </p:txBody>
      </p:sp>
      <p:sp>
        <p:nvSpPr>
          <p:cNvPr id="4" name="Slide Number Placeholder 3"/>
          <p:cNvSpPr>
            <a:spLocks noGrp="1"/>
          </p:cNvSpPr>
          <p:nvPr>
            <p:ph type="sldNum" sz="quarter" idx="10"/>
          </p:nvPr>
        </p:nvSpPr>
        <p:spPr/>
        <p:txBody>
          <a:bodyPr/>
          <a:lstStyle/>
          <a:p>
            <a:fld id="{4E3F8016-8411-4E59-ABE2-D03068908B89}" type="slidenum">
              <a:rPr lang="en-US" smtClean="0"/>
              <a:t>7</a:t>
            </a:fld>
            <a:endParaRPr lang="en-US"/>
          </a:p>
        </p:txBody>
      </p:sp>
    </p:spTree>
    <p:extLst>
      <p:ext uri="{BB962C8B-B14F-4D97-AF65-F5344CB8AC3E}">
        <p14:creationId xmlns:p14="http://schemas.microsoft.com/office/powerpoint/2010/main" val="926301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steps may require further explanation.</a:t>
            </a:r>
          </a:p>
        </p:txBody>
      </p:sp>
      <p:sp>
        <p:nvSpPr>
          <p:cNvPr id="4" name="Slide Number Placeholder 3"/>
          <p:cNvSpPr>
            <a:spLocks noGrp="1"/>
          </p:cNvSpPr>
          <p:nvPr>
            <p:ph type="sldNum" sz="quarter" idx="10"/>
          </p:nvPr>
        </p:nvSpPr>
        <p:spPr/>
        <p:txBody>
          <a:bodyPr/>
          <a:lstStyle/>
          <a:p>
            <a:fld id="{4E3F8016-8411-4E59-ABE2-D03068908B89}" type="slidenum">
              <a:rPr lang="en-US" smtClean="0"/>
              <a:t>10</a:t>
            </a:fld>
            <a:endParaRPr lang="en-US"/>
          </a:p>
        </p:txBody>
      </p:sp>
    </p:spTree>
    <p:extLst>
      <p:ext uri="{BB962C8B-B14F-4D97-AF65-F5344CB8AC3E}">
        <p14:creationId xmlns:p14="http://schemas.microsoft.com/office/powerpoint/2010/main" val="3506277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15F77B-A8DF-40AC-827B-B440587BEE83}" type="datetime1">
              <a:rPr lang="en-US" smtClean="0"/>
              <a:t>1/11/2018</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4230951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BAF46B-F6CE-4FAA-B9B1-35CF85584439}" type="datetime1">
              <a:rPr lang="en-US" smtClean="0"/>
              <a:t>1/11/2018</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3032528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DECC7B-6917-4167-966C-904C0B42769E}" type="datetime1">
              <a:rPr lang="en-US" smtClean="0"/>
              <a:t>1/11/2018</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3537702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15F77B-A8DF-40AC-827B-B440587BEE83}" type="datetime1">
              <a:rPr lang="en-US" smtClean="0"/>
              <a:t>1/11/2018</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260294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987F7C-BD4D-4E6B-A469-2471313395EA}" type="datetime1">
              <a:rPr lang="en-US" smtClean="0"/>
              <a:t>1/11/2018</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31922205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1960CC-A976-4B17-A6D8-4E78D3532A26}" type="datetime1">
              <a:rPr lang="en-US" smtClean="0"/>
              <a:t>1/11/2018</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3959607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37AA48-1BD9-4C0C-829B-B340034CB96F}" type="datetime1">
              <a:rPr lang="en-US" smtClean="0"/>
              <a:t>1/11/2018</a:t>
            </a:fld>
            <a:endParaRPr lang="en-US"/>
          </a:p>
        </p:txBody>
      </p:sp>
      <p:sp>
        <p:nvSpPr>
          <p:cNvPr id="6" name="Footer Placeholder 5"/>
          <p:cNvSpPr>
            <a:spLocks noGrp="1"/>
          </p:cNvSpPr>
          <p:nvPr>
            <p:ph type="ftr" sz="quarter" idx="11"/>
          </p:nvPr>
        </p:nvSpPr>
        <p:spPr/>
        <p:txBody>
          <a:bodyPr/>
          <a:lstStyle/>
          <a:p>
            <a:r>
              <a:rPr lang="en-US"/>
              <a:t>Version :                    Written  by:                           Edited by:</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188246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3DD5DF-5E24-492B-98FB-DF28F335E790}" type="datetime1">
              <a:rPr lang="en-US" smtClean="0"/>
              <a:t>1/11/2018</a:t>
            </a:fld>
            <a:endParaRPr lang="en-US"/>
          </a:p>
        </p:txBody>
      </p:sp>
      <p:sp>
        <p:nvSpPr>
          <p:cNvPr id="8" name="Footer Placeholder 7"/>
          <p:cNvSpPr>
            <a:spLocks noGrp="1"/>
          </p:cNvSpPr>
          <p:nvPr>
            <p:ph type="ftr" sz="quarter" idx="11"/>
          </p:nvPr>
        </p:nvSpPr>
        <p:spPr/>
        <p:txBody>
          <a:bodyPr/>
          <a:lstStyle/>
          <a:p>
            <a:r>
              <a:rPr lang="en-US"/>
              <a:t>Version :                    Written  by:                           Edited by:</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1262097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9F8761-D0CE-4A85-BD26-C33DD429C462}" type="datetime1">
              <a:rPr lang="en-US" smtClean="0"/>
              <a:t>1/11/2018</a:t>
            </a:fld>
            <a:endParaRPr lang="en-US"/>
          </a:p>
        </p:txBody>
      </p:sp>
      <p:sp>
        <p:nvSpPr>
          <p:cNvPr id="4" name="Footer Placeholder 3"/>
          <p:cNvSpPr>
            <a:spLocks noGrp="1"/>
          </p:cNvSpPr>
          <p:nvPr>
            <p:ph type="ftr" sz="quarter" idx="11"/>
          </p:nvPr>
        </p:nvSpPr>
        <p:spPr/>
        <p:txBody>
          <a:bodyPr/>
          <a:lstStyle/>
          <a:p>
            <a:r>
              <a:rPr lang="en-US"/>
              <a:t>Version :                    Written  by:                           Edited by:</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6435690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413E2F-6930-44D2-94AB-926F459E8AA8}" type="datetime1">
              <a:rPr lang="en-US" smtClean="0"/>
              <a:t>1/11/2018</a:t>
            </a:fld>
            <a:endParaRPr lang="en-US"/>
          </a:p>
        </p:txBody>
      </p:sp>
      <p:sp>
        <p:nvSpPr>
          <p:cNvPr id="3" name="Footer Placeholder 2"/>
          <p:cNvSpPr>
            <a:spLocks noGrp="1"/>
          </p:cNvSpPr>
          <p:nvPr>
            <p:ph type="ftr" sz="quarter" idx="11"/>
          </p:nvPr>
        </p:nvSpPr>
        <p:spPr/>
        <p:txBody>
          <a:bodyPr/>
          <a:lstStyle/>
          <a:p>
            <a:r>
              <a:rPr lang="en-US"/>
              <a:t>Version :                    Written  by:                           Edited by:</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154085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EA8B29-6391-4D3A-A960-1B7AA5810B8E}" type="datetime1">
              <a:rPr lang="en-US" smtClean="0"/>
              <a:t>1/11/2018</a:t>
            </a:fld>
            <a:endParaRPr lang="en-US"/>
          </a:p>
        </p:txBody>
      </p:sp>
      <p:sp>
        <p:nvSpPr>
          <p:cNvPr id="6" name="Footer Placeholder 5"/>
          <p:cNvSpPr>
            <a:spLocks noGrp="1"/>
          </p:cNvSpPr>
          <p:nvPr>
            <p:ph type="ftr" sz="quarter" idx="11"/>
          </p:nvPr>
        </p:nvSpPr>
        <p:spPr/>
        <p:txBody>
          <a:bodyPr/>
          <a:lstStyle/>
          <a:p>
            <a:r>
              <a:rPr lang="en-US"/>
              <a:t>Version :                    Written  by:                           Edited by:</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760388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987F7C-BD4D-4E6B-A469-2471313395EA}" type="datetime1">
              <a:rPr lang="en-US" smtClean="0"/>
              <a:t>1/11/2018</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22126483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F1EC4C-1907-4447-8E28-02D9EDC047FA}" type="datetime1">
              <a:rPr lang="en-US" smtClean="0"/>
              <a:t>1/11/2018</a:t>
            </a:fld>
            <a:endParaRPr lang="en-US"/>
          </a:p>
        </p:txBody>
      </p:sp>
      <p:sp>
        <p:nvSpPr>
          <p:cNvPr id="6" name="Footer Placeholder 5"/>
          <p:cNvSpPr>
            <a:spLocks noGrp="1"/>
          </p:cNvSpPr>
          <p:nvPr>
            <p:ph type="ftr" sz="quarter" idx="11"/>
          </p:nvPr>
        </p:nvSpPr>
        <p:spPr/>
        <p:txBody>
          <a:bodyPr/>
          <a:lstStyle/>
          <a:p>
            <a:r>
              <a:rPr lang="en-US"/>
              <a:t>Version :                    Written  by:                           Edited by:</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19039125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7D955A-F439-45DA-972F-96EAF3274CEA}" type="datetime1">
              <a:rPr lang="en-US" smtClean="0"/>
              <a:t>1/11/2018</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2269019049"/>
      </p:ext>
    </p:extLst>
  </p:cSld>
  <p:clrMapOvr>
    <a:masterClrMapping/>
  </p:clrMapOvr>
  <p:hf hdr="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7D955A-F439-45DA-972F-96EAF3274CEA}" type="datetime1">
              <a:rPr lang="en-US" smtClean="0"/>
              <a:t>1/11/2018</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80E329-FEFF-4496-80C8-928B0907011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57550988"/>
      </p:ext>
    </p:extLst>
  </p:cSld>
  <p:clrMapOvr>
    <a:masterClrMapping/>
  </p:clrMapOvr>
  <p:hf hdr="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E7D955A-F439-45DA-972F-96EAF3274CEA}" type="datetime1">
              <a:rPr lang="en-US" smtClean="0"/>
              <a:t>1/11/2018</a:t>
            </a:fld>
            <a:endParaRPr lang="en-US"/>
          </a:p>
        </p:txBody>
      </p:sp>
      <p:sp>
        <p:nvSpPr>
          <p:cNvPr id="6" name="Footer Placeholder 5"/>
          <p:cNvSpPr>
            <a:spLocks noGrp="1"/>
          </p:cNvSpPr>
          <p:nvPr>
            <p:ph type="ftr" sz="quarter" idx="11"/>
          </p:nvPr>
        </p:nvSpPr>
        <p:spPr/>
        <p:txBody>
          <a:bodyPr/>
          <a:lstStyle/>
          <a:p>
            <a:r>
              <a:rPr lang="en-US"/>
              <a:t>Version :                    Written  by:                           Edited by:</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2887290831"/>
      </p:ext>
    </p:extLst>
  </p:cSld>
  <p:clrMapOvr>
    <a:masterClrMapping/>
  </p:clrMapOvr>
  <p:hf hdr="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E7D955A-F439-45DA-972F-96EAF3274CEA}" type="datetime1">
              <a:rPr lang="en-US" smtClean="0"/>
              <a:t>1/11/2018</a:t>
            </a:fld>
            <a:endParaRPr lang="en-US"/>
          </a:p>
        </p:txBody>
      </p:sp>
      <p:sp>
        <p:nvSpPr>
          <p:cNvPr id="6" name="Footer Placeholder 5"/>
          <p:cNvSpPr>
            <a:spLocks noGrp="1"/>
          </p:cNvSpPr>
          <p:nvPr>
            <p:ph type="ftr" sz="quarter" idx="11"/>
          </p:nvPr>
        </p:nvSpPr>
        <p:spPr/>
        <p:txBody>
          <a:bodyPr/>
          <a:lstStyle/>
          <a:p>
            <a:r>
              <a:rPr lang="en-US"/>
              <a:t>Version :                    Written  by:                           Edited by:</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80E329-FEFF-4496-80C8-928B0907011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9135663"/>
      </p:ext>
    </p:extLst>
  </p:cSld>
  <p:clrMapOvr>
    <a:masterClrMapping/>
  </p:clrMapOvr>
  <p:hf hdr="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E7D955A-F439-45DA-972F-96EAF3274CEA}" type="datetime1">
              <a:rPr lang="en-US" smtClean="0"/>
              <a:t>1/11/2018</a:t>
            </a:fld>
            <a:endParaRPr lang="en-US"/>
          </a:p>
        </p:txBody>
      </p:sp>
      <p:sp>
        <p:nvSpPr>
          <p:cNvPr id="6" name="Footer Placeholder 5"/>
          <p:cNvSpPr>
            <a:spLocks noGrp="1"/>
          </p:cNvSpPr>
          <p:nvPr>
            <p:ph type="ftr" sz="quarter" idx="11"/>
          </p:nvPr>
        </p:nvSpPr>
        <p:spPr/>
        <p:txBody>
          <a:bodyPr/>
          <a:lstStyle/>
          <a:p>
            <a:r>
              <a:rPr lang="en-US"/>
              <a:t>Version :                    Written  by:                           Edited by:</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3907834131"/>
      </p:ext>
    </p:extLst>
  </p:cSld>
  <p:clrMapOvr>
    <a:masterClrMapping/>
  </p:clrMapOvr>
  <p:hf hdr="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BAF46B-F6CE-4FAA-B9B1-35CF85584439}" type="datetime1">
              <a:rPr lang="en-US" smtClean="0"/>
              <a:t>1/11/2018</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33189641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DECC7B-6917-4167-966C-904C0B42769E}" type="datetime1">
              <a:rPr lang="en-US" smtClean="0"/>
              <a:t>1/11/2018</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1996424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C1960CC-A976-4B17-A6D8-4E78D3532A26}" type="datetime1">
              <a:rPr lang="en-US" smtClean="0"/>
              <a:t>1/11/2018</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3876393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37AA48-1BD9-4C0C-829B-B340034CB96F}" type="datetime1">
              <a:rPr lang="en-US" smtClean="0"/>
              <a:t>1/11/2018</a:t>
            </a:fld>
            <a:endParaRPr lang="en-US"/>
          </a:p>
        </p:txBody>
      </p:sp>
      <p:sp>
        <p:nvSpPr>
          <p:cNvPr id="6" name="Footer Placeholder 5"/>
          <p:cNvSpPr>
            <a:spLocks noGrp="1"/>
          </p:cNvSpPr>
          <p:nvPr>
            <p:ph type="ftr" sz="quarter" idx="11"/>
          </p:nvPr>
        </p:nvSpPr>
        <p:spPr/>
        <p:txBody>
          <a:bodyPr/>
          <a:lstStyle/>
          <a:p>
            <a:r>
              <a:rPr lang="en-US"/>
              <a:t>Version :                    Written  by:                           Edited by:</a:t>
            </a:r>
          </a:p>
        </p:txBody>
      </p:sp>
      <p:sp>
        <p:nvSpPr>
          <p:cNvPr id="7" name="Slide Number Placeholder 6"/>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2919649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3DD5DF-5E24-492B-98FB-DF28F335E790}" type="datetime1">
              <a:rPr lang="en-US" smtClean="0"/>
              <a:t>1/11/2018</a:t>
            </a:fld>
            <a:endParaRPr lang="en-US"/>
          </a:p>
        </p:txBody>
      </p:sp>
      <p:sp>
        <p:nvSpPr>
          <p:cNvPr id="8" name="Footer Placeholder 7"/>
          <p:cNvSpPr>
            <a:spLocks noGrp="1"/>
          </p:cNvSpPr>
          <p:nvPr>
            <p:ph type="ftr" sz="quarter" idx="11"/>
          </p:nvPr>
        </p:nvSpPr>
        <p:spPr/>
        <p:txBody>
          <a:bodyPr/>
          <a:lstStyle/>
          <a:p>
            <a:r>
              <a:rPr lang="en-US"/>
              <a:t>Version :                    Written  by:                           Edited by:</a:t>
            </a:r>
          </a:p>
        </p:txBody>
      </p:sp>
      <p:sp>
        <p:nvSpPr>
          <p:cNvPr id="9" name="Slide Number Placeholder 8"/>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4267837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9F8761-D0CE-4A85-BD26-C33DD429C462}" type="datetime1">
              <a:rPr lang="en-US" smtClean="0"/>
              <a:t>1/11/2018</a:t>
            </a:fld>
            <a:endParaRPr lang="en-US"/>
          </a:p>
        </p:txBody>
      </p:sp>
      <p:sp>
        <p:nvSpPr>
          <p:cNvPr id="4" name="Footer Placeholder 3"/>
          <p:cNvSpPr>
            <a:spLocks noGrp="1"/>
          </p:cNvSpPr>
          <p:nvPr>
            <p:ph type="ftr" sz="quarter" idx="11"/>
          </p:nvPr>
        </p:nvSpPr>
        <p:spPr/>
        <p:txBody>
          <a:bodyPr/>
          <a:lstStyle/>
          <a:p>
            <a:r>
              <a:rPr lang="en-US"/>
              <a:t>Version :                    Written  by:                           Edited by:</a:t>
            </a:r>
          </a:p>
        </p:txBody>
      </p:sp>
      <p:sp>
        <p:nvSpPr>
          <p:cNvPr id="5" name="Slide Number Placeholder 4"/>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863021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413E2F-6930-44D2-94AB-926F459E8AA8}" type="datetime1">
              <a:rPr lang="en-US" smtClean="0"/>
              <a:t>1/11/2018</a:t>
            </a:fld>
            <a:endParaRPr lang="en-US"/>
          </a:p>
        </p:txBody>
      </p:sp>
      <p:sp>
        <p:nvSpPr>
          <p:cNvPr id="3" name="Footer Placeholder 2"/>
          <p:cNvSpPr>
            <a:spLocks noGrp="1"/>
          </p:cNvSpPr>
          <p:nvPr>
            <p:ph type="ftr" sz="quarter" idx="11"/>
          </p:nvPr>
        </p:nvSpPr>
        <p:spPr/>
        <p:txBody>
          <a:bodyPr/>
          <a:lstStyle/>
          <a:p>
            <a:r>
              <a:rPr lang="en-US"/>
              <a:t>Version :                    Written  by:                           Edited by:</a:t>
            </a:r>
          </a:p>
        </p:txBody>
      </p:sp>
      <p:sp>
        <p:nvSpPr>
          <p:cNvPr id="4" name="Slide Number Placeholder 3"/>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2913215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EA8B29-6391-4D3A-A960-1B7AA5810B8E}" type="datetime1">
              <a:rPr lang="en-US" smtClean="0"/>
              <a:t>1/11/2018</a:t>
            </a:fld>
            <a:endParaRPr lang="en-US"/>
          </a:p>
        </p:txBody>
      </p:sp>
      <p:sp>
        <p:nvSpPr>
          <p:cNvPr id="6" name="Footer Placeholder 5"/>
          <p:cNvSpPr>
            <a:spLocks noGrp="1"/>
          </p:cNvSpPr>
          <p:nvPr>
            <p:ph type="ftr" sz="quarter" idx="11"/>
          </p:nvPr>
        </p:nvSpPr>
        <p:spPr/>
        <p:txBody>
          <a:bodyPr/>
          <a:lstStyle/>
          <a:p>
            <a:r>
              <a:rPr lang="en-US"/>
              <a:t>Version :                    Written  by:                           Edited by:</a:t>
            </a:r>
          </a:p>
        </p:txBody>
      </p:sp>
      <p:sp>
        <p:nvSpPr>
          <p:cNvPr id="7" name="Slide Number Placeholder 6"/>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2117848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F1EC4C-1907-4447-8E28-02D9EDC047FA}" type="datetime1">
              <a:rPr lang="en-US" smtClean="0"/>
              <a:t>1/11/2018</a:t>
            </a:fld>
            <a:endParaRPr lang="en-US"/>
          </a:p>
        </p:txBody>
      </p:sp>
      <p:sp>
        <p:nvSpPr>
          <p:cNvPr id="6" name="Footer Placeholder 5"/>
          <p:cNvSpPr>
            <a:spLocks noGrp="1"/>
          </p:cNvSpPr>
          <p:nvPr>
            <p:ph type="ftr" sz="quarter" idx="11"/>
          </p:nvPr>
        </p:nvSpPr>
        <p:spPr/>
        <p:txBody>
          <a:bodyPr/>
          <a:lstStyle/>
          <a:p>
            <a:r>
              <a:rPr lang="en-US"/>
              <a:t>Version :                    Written  by:                           Edited by:</a:t>
            </a:r>
          </a:p>
        </p:txBody>
      </p:sp>
      <p:sp>
        <p:nvSpPr>
          <p:cNvPr id="7" name="Slide Number Placeholder 6"/>
          <p:cNvSpPr>
            <a:spLocks noGrp="1"/>
          </p:cNvSpPr>
          <p:nvPr>
            <p:ph type="sldNum" sz="quarter" idx="12"/>
          </p:nvPr>
        </p:nvSpPr>
        <p:spPr/>
        <p:txBody>
          <a:bodyPr/>
          <a:lstStyle/>
          <a:p>
            <a:fld id="{2A80E329-FEFF-4496-80C8-928B0907011E}" type="slidenum">
              <a:rPr lang="en-US" smtClean="0"/>
              <a:t>‹#›</a:t>
            </a:fld>
            <a:endParaRPr lang="en-US"/>
          </a:p>
        </p:txBody>
      </p:sp>
    </p:spTree>
    <p:extLst>
      <p:ext uri="{BB962C8B-B14F-4D97-AF65-F5344CB8AC3E}">
        <p14:creationId xmlns:p14="http://schemas.microsoft.com/office/powerpoint/2010/main" val="1326242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7D955A-F439-45DA-972F-96EAF3274CEA}" type="datetime1">
              <a:rPr lang="en-US" smtClean="0"/>
              <a:t>1/11/2018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Version :                    Written  by:                           Edited by:</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0E329-FEFF-4496-80C8-928B0907011E}" type="slidenum">
              <a:rPr lang="en-US" smtClean="0"/>
              <a:t>‹#›</a:t>
            </a:fld>
            <a:endParaRPr lang="en-US"/>
          </a:p>
        </p:txBody>
      </p:sp>
    </p:spTree>
    <p:extLst>
      <p:ext uri="{BB962C8B-B14F-4D97-AF65-F5344CB8AC3E}">
        <p14:creationId xmlns:p14="http://schemas.microsoft.com/office/powerpoint/2010/main" val="4147369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E7D955A-F439-45DA-972F-96EAF3274CEA}" type="datetime1">
              <a:rPr lang="en-US" smtClean="0"/>
              <a:t>1/11/2018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Version :                    Written  by:                           Edited by:</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A80E329-FEFF-4496-80C8-928B0907011E}" type="slidenum">
              <a:rPr lang="en-US" smtClean="0"/>
              <a:t>‹#›</a:t>
            </a:fld>
            <a:endParaRPr lang="en-US"/>
          </a:p>
        </p:txBody>
      </p:sp>
    </p:spTree>
    <p:extLst>
      <p:ext uri="{BB962C8B-B14F-4D97-AF65-F5344CB8AC3E}">
        <p14:creationId xmlns:p14="http://schemas.microsoft.com/office/powerpoint/2010/main" val="23212254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hyperlink" Target="http://www.dkeener.com/keenstuff/goals.html" TargetMode="External"/><Relationship Id="rId4" Type="http://schemas.openxmlformats.org/officeDocument/2006/relationships/hyperlink" Target="http://www.usadojo.com/articles/end-goals-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2.jpeg"/><Relationship Id="rId4" Type="http://schemas.openxmlformats.org/officeDocument/2006/relationships/hyperlink" Target="https://www.youtube.com/watch?v=xKkhsXqf43g"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0797" y="1690688"/>
            <a:ext cx="87112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Content Placeholder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3088" y="3425371"/>
            <a:ext cx="5170711" cy="1499506"/>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
        <p:nvSpPr>
          <p:cNvPr id="20" name="Freeform: Shape 1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8805" y="-2"/>
            <a:ext cx="6013194"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838200" y="365126"/>
            <a:ext cx="5340605" cy="1146176"/>
          </a:xfrm>
        </p:spPr>
        <p:txBody>
          <a:bodyPr>
            <a:noAutofit/>
          </a:bodyPr>
          <a:lstStyle/>
          <a:p>
            <a:r>
              <a:rPr lang="en-US" sz="4000" b="1" dirty="0">
                <a:solidFill>
                  <a:schemeClr val="accent1">
                    <a:lumMod val="50000"/>
                  </a:schemeClr>
                </a:solidFill>
              </a:rPr>
              <a:t>Using Goals for Success</a:t>
            </a:r>
          </a:p>
        </p:txBody>
      </p:sp>
      <p:sp>
        <p:nvSpPr>
          <p:cNvPr id="7" name="Date Placeholder 6"/>
          <p:cNvSpPr>
            <a:spLocks noGrp="1"/>
          </p:cNvSpPr>
          <p:nvPr>
            <p:ph type="dt" sz="half" idx="10"/>
          </p:nvPr>
        </p:nvSpPr>
        <p:spPr/>
        <p:txBody>
          <a:bodyPr/>
          <a:lstStyle/>
          <a:p>
            <a:fld id="{0064FE8B-6D00-4F5B-B85B-531F45CBB2D5}" type="datetime1">
              <a:rPr lang="en-US" smtClean="0"/>
              <a:t>1/11/2018</a:t>
            </a:fld>
            <a:endParaRPr lang="en-US"/>
          </a:p>
        </p:txBody>
      </p:sp>
      <p:sp>
        <p:nvSpPr>
          <p:cNvPr id="8" name="Footer Placeholder 7"/>
          <p:cNvSpPr>
            <a:spLocks noGrp="1"/>
          </p:cNvSpPr>
          <p:nvPr>
            <p:ph type="ftr" sz="quarter" idx="11"/>
          </p:nvPr>
        </p:nvSpPr>
        <p:spPr/>
        <p:txBody>
          <a:bodyPr/>
          <a:lstStyle/>
          <a:p>
            <a:r>
              <a:rPr lang="en-US"/>
              <a:t>Version :                    Written  by:                           Edited by:</a:t>
            </a:r>
          </a:p>
        </p:txBody>
      </p:sp>
      <p:sp>
        <p:nvSpPr>
          <p:cNvPr id="11" name="Slide Number Placeholder 10"/>
          <p:cNvSpPr>
            <a:spLocks noGrp="1"/>
          </p:cNvSpPr>
          <p:nvPr>
            <p:ph type="sldNum" sz="quarter" idx="12"/>
          </p:nvPr>
        </p:nvSpPr>
        <p:spPr/>
        <p:txBody>
          <a:bodyPr/>
          <a:lstStyle/>
          <a:p>
            <a:fld id="{2A80E329-FEFF-4496-80C8-928B0907011E}" type="slidenum">
              <a:rPr lang="en-US" smtClean="0"/>
              <a:t>1</a:t>
            </a:fld>
            <a:endParaRPr lang="en-US"/>
          </a:p>
        </p:txBody>
      </p:sp>
      <p:sp>
        <p:nvSpPr>
          <p:cNvPr id="13" name="Content Placeholder 11"/>
          <p:cNvSpPr>
            <a:spLocks noGrp="1"/>
          </p:cNvSpPr>
          <p:nvPr>
            <p:ph idx="1"/>
          </p:nvPr>
        </p:nvSpPr>
        <p:spPr>
          <a:xfrm>
            <a:off x="838200" y="2173288"/>
            <a:ext cx="3603171" cy="2581592"/>
          </a:xfrm>
        </p:spPr>
        <p:txBody>
          <a:bodyPr anchor="ctr">
            <a:normAutofit/>
          </a:bodyPr>
          <a:lstStyle/>
          <a:p>
            <a:pPr marL="0" indent="0" algn="ctr">
              <a:buNone/>
            </a:pPr>
            <a:r>
              <a:rPr lang="en-US" sz="2400" dirty="0">
                <a:solidFill>
                  <a:schemeClr val="bg1"/>
                </a:solidFill>
              </a:rPr>
              <a:t>This MEGA Orientation is for all grade levels</a:t>
            </a:r>
          </a:p>
        </p:txBody>
      </p:sp>
    </p:spTree>
    <p:extLst>
      <p:ext uri="{BB962C8B-B14F-4D97-AF65-F5344CB8AC3E}">
        <p14:creationId xmlns:p14="http://schemas.microsoft.com/office/powerpoint/2010/main" val="3364704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068811" y="482373"/>
            <a:ext cx="2284989" cy="660626"/>
          </a:xfrm>
        </p:spPr>
      </p:pic>
      <p:sp>
        <p:nvSpPr>
          <p:cNvPr id="4" name="Date Placeholder 3"/>
          <p:cNvSpPr>
            <a:spLocks noGrp="1"/>
          </p:cNvSpPr>
          <p:nvPr>
            <p:ph type="dt" sz="half" idx="10"/>
          </p:nvPr>
        </p:nvSpPr>
        <p:spPr/>
        <p:txBody>
          <a:bodyPr/>
          <a:lstStyle/>
          <a:p>
            <a:fld id="{3F67361C-EA50-41E6-A464-CACC8587A54B}" type="datetime1">
              <a:rPr lang="en-US" smtClean="0"/>
              <a:t>1/11/2018</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10</a:t>
            </a:fld>
            <a:endParaRPr lang="en-US"/>
          </a:p>
        </p:txBody>
      </p:sp>
      <p:sp>
        <p:nvSpPr>
          <p:cNvPr id="8" name="Title 6"/>
          <p:cNvSpPr>
            <a:spLocks noGrp="1"/>
          </p:cNvSpPr>
          <p:nvPr>
            <p:ph type="title"/>
          </p:nvPr>
        </p:nvSpPr>
        <p:spPr>
          <a:xfrm>
            <a:off x="677334" y="609600"/>
            <a:ext cx="8596668" cy="1320800"/>
          </a:xfrm>
        </p:spPr>
        <p:txBody>
          <a:bodyPr>
            <a:normAutofit/>
          </a:bodyPr>
          <a:lstStyle/>
          <a:p>
            <a:pPr algn="ctr"/>
            <a:r>
              <a:rPr lang="en-US" sz="4000" b="1" i="1" dirty="0">
                <a:solidFill>
                  <a:schemeClr val="accent1">
                    <a:lumMod val="50000"/>
                  </a:schemeClr>
                </a:solidFill>
                <a:latin typeface="Arial" panose="020B0604020202020204" pitchFamily="34" charset="0"/>
                <a:cs typeface="Arial" panose="020B0604020202020204" pitchFamily="34" charset="0"/>
              </a:rPr>
              <a:t>MEGA Mentors</a:t>
            </a:r>
          </a:p>
        </p:txBody>
      </p:sp>
      <p:sp>
        <p:nvSpPr>
          <p:cNvPr id="7" name="TextBox 6"/>
          <p:cNvSpPr txBox="1"/>
          <p:nvPr/>
        </p:nvSpPr>
        <p:spPr>
          <a:xfrm>
            <a:off x="531812" y="1431364"/>
            <a:ext cx="10409245" cy="2862322"/>
          </a:xfrm>
          <a:prstGeom prst="rect">
            <a:avLst/>
          </a:prstGeom>
          <a:noFill/>
        </p:spPr>
        <p:txBody>
          <a:bodyPr wrap="square" rtlCol="0">
            <a:spAutoFit/>
          </a:bodyPr>
          <a:lstStyle/>
          <a:p>
            <a:pPr>
              <a:lnSpc>
                <a:spcPct val="150000"/>
              </a:lnSpc>
            </a:pPr>
            <a:r>
              <a:rPr lang="en-US" sz="2000" b="1" dirty="0">
                <a:solidFill>
                  <a:schemeClr val="accent1">
                    <a:lumMod val="50000"/>
                  </a:schemeClr>
                </a:solidFill>
                <a:latin typeface="Arial" panose="020B0604020202020204" pitchFamily="34" charset="0"/>
                <a:cs typeface="Arial" panose="020B0604020202020204" pitchFamily="34" charset="0"/>
              </a:rPr>
              <a:t>Step 5: Celebrate success. When you accomplish a goal—and climb from one rung to the next along the way—celebrate. Be sure to do so in ways that are meaningful to you</a:t>
            </a:r>
          </a:p>
          <a:p>
            <a:pPr>
              <a:lnSpc>
                <a:spcPct val="150000"/>
              </a:lnSpc>
            </a:pPr>
            <a:endParaRPr lang="en-US" sz="2000" b="1" dirty="0">
              <a:solidFill>
                <a:schemeClr val="accent1">
                  <a:lumMod val="50000"/>
                </a:schemeClr>
              </a:solidFill>
              <a:latin typeface="Arial" panose="020B0604020202020204" pitchFamily="34" charset="0"/>
              <a:cs typeface="Arial" panose="020B0604020202020204" pitchFamily="34" charset="0"/>
            </a:endParaRPr>
          </a:p>
          <a:p>
            <a:pPr>
              <a:lnSpc>
                <a:spcPct val="150000"/>
              </a:lnSpc>
            </a:pPr>
            <a:r>
              <a:rPr lang="en-US" sz="2000" b="1" dirty="0">
                <a:solidFill>
                  <a:schemeClr val="accent1">
                    <a:lumMod val="50000"/>
                  </a:schemeClr>
                </a:solidFill>
                <a:latin typeface="Arial" panose="020B0604020202020204" pitchFamily="34" charset="0"/>
                <a:cs typeface="Arial" panose="020B0604020202020204" pitchFamily="34" charset="0"/>
              </a:rPr>
              <a:t>Master these steps and you’ll experience the joy that comes from seeing yourself  succeed. During the process, you’re likely to become a goal getter as well..</a:t>
            </a:r>
            <a:endParaRPr lang="en-US" dirty="0"/>
          </a:p>
        </p:txBody>
      </p:sp>
    </p:spTree>
    <p:extLst>
      <p:ext uri="{BB962C8B-B14F-4D97-AF65-F5344CB8AC3E}">
        <p14:creationId xmlns:p14="http://schemas.microsoft.com/office/powerpoint/2010/main" val="1142275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68811" y="482373"/>
            <a:ext cx="2284989" cy="660626"/>
          </a:xfrm>
        </p:spPr>
      </p:pic>
      <p:sp>
        <p:nvSpPr>
          <p:cNvPr id="4" name="Date Placeholder 3"/>
          <p:cNvSpPr>
            <a:spLocks noGrp="1"/>
          </p:cNvSpPr>
          <p:nvPr>
            <p:ph type="dt" sz="half" idx="10"/>
          </p:nvPr>
        </p:nvSpPr>
        <p:spPr/>
        <p:txBody>
          <a:bodyPr/>
          <a:lstStyle/>
          <a:p>
            <a:fld id="{3F67361C-EA50-41E6-A464-CACC8587A54B}" type="datetime1">
              <a:rPr lang="en-US" smtClean="0"/>
              <a:t>1/11/2018</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11</a:t>
            </a:fld>
            <a:endParaRPr lang="en-US"/>
          </a:p>
        </p:txBody>
      </p:sp>
      <p:sp>
        <p:nvSpPr>
          <p:cNvPr id="8" name="Title 6"/>
          <p:cNvSpPr>
            <a:spLocks noGrp="1"/>
          </p:cNvSpPr>
          <p:nvPr>
            <p:ph type="title"/>
          </p:nvPr>
        </p:nvSpPr>
        <p:spPr>
          <a:xfrm>
            <a:off x="677334" y="609600"/>
            <a:ext cx="8596668" cy="1320800"/>
          </a:xfrm>
        </p:spPr>
        <p:txBody>
          <a:bodyPr>
            <a:normAutofit/>
          </a:bodyPr>
          <a:lstStyle/>
          <a:p>
            <a:pPr algn="ctr"/>
            <a:r>
              <a:rPr lang="en-US" sz="4000" b="1" i="1" dirty="0">
                <a:solidFill>
                  <a:schemeClr val="accent1">
                    <a:lumMod val="50000"/>
                  </a:schemeClr>
                </a:solidFill>
                <a:latin typeface="Arial" panose="020B0604020202020204" pitchFamily="34" charset="0"/>
                <a:cs typeface="Arial" panose="020B0604020202020204" pitchFamily="34" charset="0"/>
              </a:rPr>
              <a:t>MEGA Mentors</a:t>
            </a:r>
          </a:p>
        </p:txBody>
      </p:sp>
      <p:sp>
        <p:nvSpPr>
          <p:cNvPr id="7" name="TextBox 6"/>
          <p:cNvSpPr txBox="1"/>
          <p:nvPr/>
        </p:nvSpPr>
        <p:spPr>
          <a:xfrm>
            <a:off x="677334" y="2569445"/>
            <a:ext cx="10409245" cy="3859518"/>
          </a:xfrm>
          <a:prstGeom prst="rect">
            <a:avLst/>
          </a:prstGeom>
          <a:noFill/>
        </p:spPr>
        <p:txBody>
          <a:bodyPr wrap="square" rtlCol="0">
            <a:spAutoFit/>
          </a:bodyPr>
          <a:lstStyle/>
          <a:p>
            <a:pPr marL="274320" lvl="0" indent="-274320">
              <a:spcBef>
                <a:spcPct val="20000"/>
              </a:spcBef>
              <a:buClr>
                <a:schemeClr val="accent1">
                  <a:lumMod val="50000"/>
                </a:schemeClr>
              </a:buClr>
              <a:buSzPct val="95000"/>
              <a:buFont typeface="Wingdings 2"/>
              <a:buChar char=""/>
            </a:pPr>
            <a:r>
              <a:rPr lang="en-US" sz="2400" dirty="0">
                <a:solidFill>
                  <a:schemeClr val="accent2">
                    <a:lumMod val="50000"/>
                  </a:schemeClr>
                </a:solidFill>
                <a:latin typeface="Arial" panose="020B0604020202020204" pitchFamily="34" charset="0"/>
                <a:cs typeface="Arial" panose="020B0604020202020204" pitchFamily="34" charset="0"/>
              </a:rPr>
              <a:t>“If you don’t know where you are going, any road will take you there.” George Harrison</a:t>
            </a:r>
          </a:p>
          <a:p>
            <a:pPr marL="274320" lvl="0" indent="-274320">
              <a:spcBef>
                <a:spcPct val="20000"/>
              </a:spcBef>
              <a:buClr>
                <a:schemeClr val="accent1">
                  <a:lumMod val="50000"/>
                </a:schemeClr>
              </a:buClr>
              <a:buSzPct val="95000"/>
              <a:buFont typeface="Wingdings 2"/>
              <a:buChar char=""/>
            </a:pPr>
            <a:endParaRPr lang="en-US" sz="2400" dirty="0">
              <a:solidFill>
                <a:schemeClr val="accent2">
                  <a:lumMod val="50000"/>
                </a:schemeClr>
              </a:solidFill>
              <a:latin typeface="Arial" panose="020B0604020202020204" pitchFamily="34" charset="0"/>
              <a:cs typeface="Arial" panose="020B0604020202020204" pitchFamily="34" charset="0"/>
            </a:endParaRPr>
          </a:p>
          <a:p>
            <a:pPr marL="274320" lvl="0" indent="-274320">
              <a:spcBef>
                <a:spcPct val="20000"/>
              </a:spcBef>
              <a:buClr>
                <a:schemeClr val="accent1">
                  <a:lumMod val="50000"/>
                </a:schemeClr>
              </a:buClr>
              <a:buSzPct val="95000"/>
              <a:buFont typeface="Wingdings 2"/>
              <a:buChar char=""/>
            </a:pPr>
            <a:r>
              <a:rPr lang="en-US" sz="2400" dirty="0">
                <a:solidFill>
                  <a:schemeClr val="accent2">
                    <a:lumMod val="50000"/>
                  </a:schemeClr>
                </a:solidFill>
                <a:latin typeface="Arial" panose="020B0604020202020204" pitchFamily="34" charset="0"/>
                <a:cs typeface="Arial" panose="020B0604020202020204" pitchFamily="34" charset="0"/>
              </a:rPr>
              <a:t>“ What Do You Really Want?”  Beverly K. Bachel </a:t>
            </a:r>
          </a:p>
          <a:p>
            <a:pPr marL="274320" lvl="0" indent="-274320">
              <a:spcBef>
                <a:spcPct val="20000"/>
              </a:spcBef>
              <a:buClr>
                <a:schemeClr val="accent1">
                  <a:lumMod val="50000"/>
                </a:schemeClr>
              </a:buClr>
              <a:buSzPct val="95000"/>
              <a:buFont typeface="Wingdings 2"/>
              <a:buChar char=""/>
            </a:pPr>
            <a:endParaRPr lang="en-US" sz="2400" dirty="0">
              <a:solidFill>
                <a:schemeClr val="accent2">
                  <a:lumMod val="50000"/>
                </a:schemeClr>
              </a:solidFill>
              <a:latin typeface="Arial" panose="020B0604020202020204" pitchFamily="34" charset="0"/>
              <a:cs typeface="Arial" panose="020B0604020202020204" pitchFamily="34" charset="0"/>
            </a:endParaRPr>
          </a:p>
          <a:p>
            <a:pPr marL="274320" lvl="0" indent="-274320">
              <a:spcBef>
                <a:spcPct val="20000"/>
              </a:spcBef>
              <a:buClr>
                <a:schemeClr val="accent1">
                  <a:lumMod val="50000"/>
                </a:schemeClr>
              </a:buClr>
              <a:buSzPct val="95000"/>
              <a:buFont typeface="Wingdings 2"/>
              <a:buChar char=""/>
            </a:pPr>
            <a:r>
              <a:rPr lang="en-US" sz="2400" dirty="0">
                <a:solidFill>
                  <a:schemeClr val="accent2">
                    <a:lumMod val="50000"/>
                  </a:schemeClr>
                </a:solidFill>
                <a:latin typeface="Arial" panose="020B0604020202020204" pitchFamily="34" charset="0"/>
                <a:cs typeface="Arial" panose="020B0604020202020204" pitchFamily="34" charset="0"/>
              </a:rPr>
              <a:t>“Begin with the end in mind”  Stephen Covey</a:t>
            </a:r>
          </a:p>
          <a:p>
            <a:pPr marL="274320" lvl="0" indent="-274320">
              <a:spcBef>
                <a:spcPct val="20000"/>
              </a:spcBef>
              <a:buClr>
                <a:schemeClr val="accent1">
                  <a:lumMod val="50000"/>
                </a:schemeClr>
              </a:buClr>
              <a:buSzPct val="95000"/>
              <a:buFont typeface="Wingdings 2"/>
              <a:buChar char=""/>
            </a:pPr>
            <a:endParaRPr lang="en-US" sz="2400" dirty="0">
              <a:solidFill>
                <a:schemeClr val="accent2">
                  <a:lumMod val="50000"/>
                </a:schemeClr>
              </a:solidFill>
              <a:latin typeface="Arial" panose="020B0604020202020204" pitchFamily="34" charset="0"/>
              <a:cs typeface="Arial" panose="020B0604020202020204" pitchFamily="34" charset="0"/>
            </a:endParaRPr>
          </a:p>
          <a:p>
            <a:pPr marL="274320" lvl="0" indent="-274320">
              <a:spcBef>
                <a:spcPct val="20000"/>
              </a:spcBef>
              <a:buClr>
                <a:schemeClr val="accent1">
                  <a:lumMod val="50000"/>
                </a:schemeClr>
              </a:buClr>
              <a:buSzPct val="95000"/>
              <a:buFont typeface="Wingdings 2"/>
              <a:buChar char=""/>
            </a:pPr>
            <a:r>
              <a:rPr lang="en-US" sz="2400" dirty="0">
                <a:solidFill>
                  <a:schemeClr val="accent2">
                    <a:lumMod val="50000"/>
                  </a:schemeClr>
                </a:solidFill>
                <a:latin typeface="Arial" panose="020B0604020202020204" pitchFamily="34" charset="0"/>
                <a:cs typeface="Arial" panose="020B0604020202020204" pitchFamily="34" charset="0"/>
              </a:rPr>
              <a:t>“If you do not set and strive for goals, you are going to work on stuff that doesn't matter, thereby wasting your time” D. Keener</a:t>
            </a:r>
          </a:p>
        </p:txBody>
      </p:sp>
      <p:sp>
        <p:nvSpPr>
          <p:cNvPr id="9" name="TextBox 8"/>
          <p:cNvSpPr txBox="1"/>
          <p:nvPr/>
        </p:nvSpPr>
        <p:spPr>
          <a:xfrm>
            <a:off x="677334" y="1791952"/>
            <a:ext cx="10830561" cy="646331"/>
          </a:xfrm>
          <a:prstGeom prst="rect">
            <a:avLst/>
          </a:prstGeom>
          <a:noFill/>
        </p:spPr>
        <p:txBody>
          <a:bodyPr wrap="square" rtlCol="0">
            <a:spAutoFit/>
          </a:bodyPr>
          <a:lstStyle/>
          <a:p>
            <a:pPr algn="ctr"/>
            <a:r>
              <a:rPr lang="en-US" sz="3600" b="1" i="1" dirty="0">
                <a:solidFill>
                  <a:schemeClr val="accent2">
                    <a:lumMod val="50000"/>
                  </a:schemeClr>
                </a:solidFill>
                <a:latin typeface="Arial" panose="020B0604020202020204" pitchFamily="34" charset="0"/>
                <a:cs typeface="Arial" panose="020B0604020202020204" pitchFamily="34" charset="0"/>
              </a:rPr>
              <a:t>Quotes: Start Your Future Now</a:t>
            </a:r>
          </a:p>
        </p:txBody>
      </p:sp>
    </p:spTree>
    <p:extLst>
      <p:ext uri="{BB962C8B-B14F-4D97-AF65-F5344CB8AC3E}">
        <p14:creationId xmlns:p14="http://schemas.microsoft.com/office/powerpoint/2010/main" val="3164603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68811" y="482373"/>
            <a:ext cx="2284989" cy="660626"/>
          </a:xfrm>
        </p:spPr>
      </p:pic>
      <p:sp>
        <p:nvSpPr>
          <p:cNvPr id="4" name="Date Placeholder 3"/>
          <p:cNvSpPr>
            <a:spLocks noGrp="1"/>
          </p:cNvSpPr>
          <p:nvPr>
            <p:ph type="dt" sz="half" idx="10"/>
          </p:nvPr>
        </p:nvSpPr>
        <p:spPr/>
        <p:txBody>
          <a:bodyPr/>
          <a:lstStyle/>
          <a:p>
            <a:fld id="{3F67361C-EA50-41E6-A464-CACC8587A54B}" type="datetime1">
              <a:rPr lang="en-US" smtClean="0"/>
              <a:t>1/11/2018</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12</a:t>
            </a:fld>
            <a:endParaRPr lang="en-US"/>
          </a:p>
        </p:txBody>
      </p:sp>
      <p:sp>
        <p:nvSpPr>
          <p:cNvPr id="8" name="Title 6"/>
          <p:cNvSpPr>
            <a:spLocks noGrp="1"/>
          </p:cNvSpPr>
          <p:nvPr>
            <p:ph type="title"/>
          </p:nvPr>
        </p:nvSpPr>
        <p:spPr>
          <a:xfrm>
            <a:off x="677334" y="609600"/>
            <a:ext cx="8596668" cy="1320800"/>
          </a:xfrm>
        </p:spPr>
        <p:txBody>
          <a:bodyPr>
            <a:normAutofit/>
          </a:bodyPr>
          <a:lstStyle/>
          <a:p>
            <a:pPr algn="ctr"/>
            <a:r>
              <a:rPr lang="en-US" sz="4000" b="1" i="1" dirty="0">
                <a:solidFill>
                  <a:schemeClr val="accent1">
                    <a:lumMod val="50000"/>
                  </a:schemeClr>
                </a:solidFill>
                <a:latin typeface="Arial" panose="020B0604020202020204" pitchFamily="34" charset="0"/>
                <a:cs typeface="Arial" panose="020B0604020202020204" pitchFamily="34" charset="0"/>
              </a:rPr>
              <a:t>MEGA Mentors</a:t>
            </a:r>
          </a:p>
        </p:txBody>
      </p:sp>
      <p:sp>
        <p:nvSpPr>
          <p:cNvPr id="7" name="TextBox 6"/>
          <p:cNvSpPr txBox="1"/>
          <p:nvPr/>
        </p:nvSpPr>
        <p:spPr>
          <a:xfrm>
            <a:off x="677334" y="2699841"/>
            <a:ext cx="10409245" cy="2862322"/>
          </a:xfrm>
          <a:prstGeom prst="rect">
            <a:avLst/>
          </a:prstGeom>
          <a:noFill/>
        </p:spPr>
        <p:txBody>
          <a:bodyPr wrap="square" rtlCol="0">
            <a:spAutoFit/>
          </a:bodyPr>
          <a:lstStyle/>
          <a:p>
            <a:pPr marL="342900" indent="-342900">
              <a:lnSpc>
                <a:spcPct val="150000"/>
              </a:lnSpc>
              <a:buFont typeface="Courier New" panose="02070309020205020404" pitchFamily="49" charset="0"/>
              <a:buChar char="o"/>
            </a:pPr>
            <a:r>
              <a:rPr lang="en-US" sz="2000" b="1" dirty="0">
                <a:solidFill>
                  <a:schemeClr val="accent1">
                    <a:lumMod val="50000"/>
                  </a:schemeClr>
                </a:solidFill>
                <a:latin typeface="Arial" panose="020B0604020202020204" pitchFamily="34" charset="0"/>
                <a:cs typeface="Arial" panose="020B0604020202020204" pitchFamily="34" charset="0"/>
              </a:rPr>
              <a:t>What did you learn from this session?</a:t>
            </a:r>
          </a:p>
          <a:p>
            <a:pPr marL="342900" indent="-342900">
              <a:lnSpc>
                <a:spcPct val="150000"/>
              </a:lnSpc>
              <a:buFont typeface="Courier New" panose="02070309020205020404" pitchFamily="49" charset="0"/>
              <a:buChar char="o"/>
            </a:pPr>
            <a:r>
              <a:rPr lang="en-US" sz="2000" b="1" dirty="0">
                <a:solidFill>
                  <a:schemeClr val="accent1">
                    <a:lumMod val="50000"/>
                  </a:schemeClr>
                </a:solidFill>
                <a:latin typeface="Arial" panose="020B0604020202020204" pitchFamily="34" charset="0"/>
                <a:cs typeface="Arial" panose="020B0604020202020204" pitchFamily="34" charset="0"/>
              </a:rPr>
              <a:t>When is the best time to start making goals?</a:t>
            </a:r>
          </a:p>
          <a:p>
            <a:pPr marL="342900" indent="-342900">
              <a:lnSpc>
                <a:spcPct val="150000"/>
              </a:lnSpc>
              <a:buFont typeface="Courier New" panose="02070309020205020404" pitchFamily="49" charset="0"/>
              <a:buChar char="o"/>
            </a:pPr>
            <a:r>
              <a:rPr lang="en-US" sz="2000" b="1" dirty="0">
                <a:solidFill>
                  <a:schemeClr val="accent1">
                    <a:lumMod val="50000"/>
                  </a:schemeClr>
                </a:solidFill>
                <a:latin typeface="Arial" panose="020B0604020202020204" pitchFamily="34" charset="0"/>
                <a:cs typeface="Arial" panose="020B0604020202020204" pitchFamily="34" charset="0"/>
              </a:rPr>
              <a:t>Will you be successful if you don’t dream big and do something about it? Why or why not?</a:t>
            </a:r>
          </a:p>
          <a:p>
            <a:pPr marL="342900" indent="-342900">
              <a:lnSpc>
                <a:spcPct val="150000"/>
              </a:lnSpc>
              <a:buFont typeface="Courier New" panose="02070309020205020404" pitchFamily="49" charset="0"/>
              <a:buChar char="o"/>
            </a:pPr>
            <a:r>
              <a:rPr lang="en-US" sz="2000" b="1" dirty="0">
                <a:solidFill>
                  <a:schemeClr val="accent1">
                    <a:lumMod val="50000"/>
                  </a:schemeClr>
                </a:solidFill>
                <a:latin typeface="Arial" panose="020B0604020202020204" pitchFamily="34" charset="0"/>
                <a:cs typeface="Arial" panose="020B0604020202020204" pitchFamily="34" charset="0"/>
              </a:rPr>
              <a:t>ASSIGNMENT: Write down your long range goals (be, want, give, have) and a be prepared to discuss with your mentors</a:t>
            </a:r>
          </a:p>
        </p:txBody>
      </p:sp>
      <p:sp>
        <p:nvSpPr>
          <p:cNvPr id="9" name="TextBox 8"/>
          <p:cNvSpPr txBox="1"/>
          <p:nvPr/>
        </p:nvSpPr>
        <p:spPr>
          <a:xfrm>
            <a:off x="677334" y="1930400"/>
            <a:ext cx="8009466" cy="769441"/>
          </a:xfrm>
          <a:prstGeom prst="rect">
            <a:avLst/>
          </a:prstGeom>
          <a:noFill/>
        </p:spPr>
        <p:txBody>
          <a:bodyPr wrap="square" rtlCol="0">
            <a:spAutoFit/>
          </a:bodyPr>
          <a:lstStyle/>
          <a:p>
            <a:r>
              <a:rPr lang="en-US" sz="4400" b="1" dirty="0">
                <a:solidFill>
                  <a:schemeClr val="accent1">
                    <a:lumMod val="50000"/>
                  </a:schemeClr>
                </a:solidFill>
                <a:latin typeface="Calibri" panose="020F0502020204030204" pitchFamily="34" charset="0"/>
                <a:cs typeface="Calibri" panose="020F0502020204030204" pitchFamily="34" charset="0"/>
              </a:rPr>
              <a:t>Summary and Questions:</a:t>
            </a:r>
          </a:p>
        </p:txBody>
      </p:sp>
    </p:spTree>
    <p:extLst>
      <p:ext uri="{BB962C8B-B14F-4D97-AF65-F5344CB8AC3E}">
        <p14:creationId xmlns:p14="http://schemas.microsoft.com/office/powerpoint/2010/main" val="756543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608356" y="1274243"/>
            <a:ext cx="8911687" cy="581247"/>
          </a:xfrm>
        </p:spPr>
        <p:txBody>
          <a:bodyPr>
            <a:normAutofit fontScale="90000"/>
          </a:bodyPr>
          <a:lstStyle/>
          <a:p>
            <a:pPr algn="ctr"/>
            <a:r>
              <a:rPr lang="en-US" b="1" dirty="0">
                <a:solidFill>
                  <a:schemeClr val="accent1">
                    <a:lumMod val="50000"/>
                  </a:schemeClr>
                </a:solidFill>
                <a:latin typeface="Corbel" panose="020B0503020204020204" pitchFamily="34" charset="0"/>
              </a:rPr>
              <a:t>References and Contributors</a:t>
            </a:r>
          </a:p>
        </p:txBody>
      </p:sp>
      <p:sp>
        <p:nvSpPr>
          <p:cNvPr id="8" name="Content Placeholder 7"/>
          <p:cNvSpPr>
            <a:spLocks noGrp="1"/>
          </p:cNvSpPr>
          <p:nvPr>
            <p:ph idx="1"/>
          </p:nvPr>
        </p:nvSpPr>
        <p:spPr>
          <a:xfrm>
            <a:off x="531812" y="2212657"/>
            <a:ext cx="10515600" cy="4645343"/>
          </a:xfrm>
        </p:spPr>
        <p:txBody>
          <a:bodyPr/>
          <a:lstStyle/>
          <a:p>
            <a:pPr>
              <a:buFont typeface="Courier New" panose="02070309020205020404" pitchFamily="49" charset="0"/>
              <a:buChar char="o"/>
            </a:pPr>
            <a:r>
              <a:rPr lang="en-US" sz="2400" dirty="0">
                <a:solidFill>
                  <a:schemeClr val="accent1">
                    <a:lumMod val="50000"/>
                  </a:schemeClr>
                </a:solidFill>
                <a:latin typeface="Arial" panose="020B0604020202020204" pitchFamily="34" charset="0"/>
                <a:cs typeface="Arial" panose="020B0604020202020204" pitchFamily="34" charset="0"/>
              </a:rPr>
              <a:t>From the MEGA website, the section for mentors about tips for building a mentoring relationship.</a:t>
            </a:r>
          </a:p>
          <a:p>
            <a:pPr>
              <a:buFont typeface="Courier New" panose="02070309020205020404" pitchFamily="49" charset="0"/>
              <a:buChar char="o"/>
            </a:pPr>
            <a:r>
              <a:rPr lang="en-US" sz="2400" dirty="0">
                <a:solidFill>
                  <a:schemeClr val="accent1">
                    <a:lumMod val="50000"/>
                  </a:schemeClr>
                </a:solidFill>
                <a:latin typeface="Arial" panose="020B0604020202020204" pitchFamily="34" charset="0"/>
                <a:cs typeface="Arial" panose="020B0604020202020204" pitchFamily="34" charset="0"/>
              </a:rPr>
              <a:t>Input from teachers and other mentors.</a:t>
            </a:r>
          </a:p>
          <a:p>
            <a:pPr>
              <a:buFont typeface="Courier New" panose="02070309020205020404" pitchFamily="49" charset="0"/>
              <a:buChar char="o"/>
            </a:pPr>
            <a:r>
              <a:rPr lang="en-US" sz="2400" dirty="0">
                <a:solidFill>
                  <a:schemeClr val="accent1">
                    <a:lumMod val="50000"/>
                  </a:schemeClr>
                </a:solidFill>
                <a:latin typeface="Arial" panose="020B0604020202020204" pitchFamily="34" charset="0"/>
                <a:cs typeface="Arial" panose="020B0604020202020204" pitchFamily="34" charset="0"/>
              </a:rPr>
              <a:t>“ What Do You Really Want?”   a book by Beverly K. Bachel </a:t>
            </a:r>
          </a:p>
          <a:p>
            <a:pPr>
              <a:buFont typeface="Courier New" panose="02070309020205020404" pitchFamily="49" charset="0"/>
              <a:buChar char="o"/>
            </a:pPr>
            <a:r>
              <a:rPr lang="en-US" sz="2400" dirty="0">
                <a:solidFill>
                  <a:schemeClr val="accent1">
                    <a:lumMod val="50000"/>
                  </a:schemeClr>
                </a:solidFill>
                <a:latin typeface="Arial" panose="020B0604020202020204" pitchFamily="34" charset="0"/>
                <a:cs typeface="Arial" panose="020B0604020202020204" pitchFamily="34" charset="0"/>
              </a:rPr>
              <a:t>Howard Corey, Greg Cummings</a:t>
            </a:r>
          </a:p>
          <a:p>
            <a:pPr marL="0" indent="0">
              <a:buNone/>
            </a:pPr>
            <a:endParaRPr lang="en-US" dirty="0"/>
          </a:p>
        </p:txBody>
      </p:sp>
      <p:sp>
        <p:nvSpPr>
          <p:cNvPr id="4" name="Date Placeholder 3"/>
          <p:cNvSpPr>
            <a:spLocks noGrp="1"/>
          </p:cNvSpPr>
          <p:nvPr>
            <p:ph type="dt" sz="half" idx="10"/>
          </p:nvPr>
        </p:nvSpPr>
        <p:spPr/>
        <p:txBody>
          <a:bodyPr/>
          <a:lstStyle/>
          <a:p>
            <a:fld id="{5DA96707-7DD7-41AB-805D-006CA107CF8A}" type="datetime1">
              <a:rPr lang="en-US" smtClean="0"/>
              <a:t>1/11/2018</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13</a:t>
            </a:fld>
            <a:endParaRPr lang="en-US"/>
          </a:p>
        </p:txBody>
      </p:sp>
      <p:pic>
        <p:nvPicPr>
          <p:cNvPr id="9" name="Content Placeholder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8811" y="482373"/>
            <a:ext cx="2284989" cy="660626"/>
          </a:xfrm>
          <a:prstGeom prst="rect">
            <a:avLst/>
          </a:prstGeom>
        </p:spPr>
      </p:pic>
    </p:spTree>
    <p:extLst>
      <p:ext uri="{BB962C8B-B14F-4D97-AF65-F5344CB8AC3E}">
        <p14:creationId xmlns:p14="http://schemas.microsoft.com/office/powerpoint/2010/main" val="1870582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68811" y="482373"/>
            <a:ext cx="2284989" cy="660626"/>
          </a:xfrm>
        </p:spPr>
      </p:pic>
      <p:sp>
        <p:nvSpPr>
          <p:cNvPr id="4" name="Date Placeholder 3"/>
          <p:cNvSpPr>
            <a:spLocks noGrp="1"/>
          </p:cNvSpPr>
          <p:nvPr>
            <p:ph type="dt" sz="half" idx="10"/>
          </p:nvPr>
        </p:nvSpPr>
        <p:spPr/>
        <p:txBody>
          <a:bodyPr/>
          <a:lstStyle/>
          <a:p>
            <a:fld id="{3F67361C-EA50-41E6-A464-CACC8587A54B}" type="datetime1">
              <a:rPr lang="en-US" smtClean="0"/>
              <a:t>1/11/2018</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2</a:t>
            </a:fld>
            <a:endParaRPr lang="en-US"/>
          </a:p>
        </p:txBody>
      </p:sp>
      <p:sp>
        <p:nvSpPr>
          <p:cNvPr id="2" name="TextBox 1"/>
          <p:cNvSpPr txBox="1"/>
          <p:nvPr/>
        </p:nvSpPr>
        <p:spPr>
          <a:xfrm>
            <a:off x="921695" y="2241352"/>
            <a:ext cx="10963981" cy="4616648"/>
          </a:xfrm>
          <a:prstGeom prst="rect">
            <a:avLst/>
          </a:prstGeom>
          <a:noFill/>
        </p:spPr>
        <p:txBody>
          <a:bodyPr wrap="square" rtlCol="0">
            <a:spAutoFit/>
          </a:bodyPr>
          <a:lstStyle/>
          <a:p>
            <a:pPr algn="ctr"/>
            <a:r>
              <a:rPr lang="en-US" sz="1200" dirty="0">
                <a:solidFill>
                  <a:schemeClr val="accent1">
                    <a:lumMod val="50000"/>
                  </a:schemeClr>
                </a:solidFill>
              </a:rPr>
              <a:t>MEGA Mentors Lesson Guide</a:t>
            </a:r>
          </a:p>
          <a:p>
            <a:pPr algn="ctr"/>
            <a:r>
              <a:rPr lang="en-US" sz="1200" b="1" dirty="0">
                <a:solidFill>
                  <a:schemeClr val="accent1">
                    <a:lumMod val="50000"/>
                  </a:schemeClr>
                </a:solidFill>
              </a:rPr>
              <a:t>Using Goals for Success</a:t>
            </a:r>
            <a:endParaRPr lang="en-US" sz="1200" dirty="0">
              <a:solidFill>
                <a:schemeClr val="accent1">
                  <a:lumMod val="50000"/>
                </a:schemeClr>
              </a:solidFill>
            </a:endParaRPr>
          </a:p>
          <a:p>
            <a:pPr algn="ctr"/>
            <a:r>
              <a:rPr lang="en-US" sz="1200" dirty="0">
                <a:solidFill>
                  <a:schemeClr val="accent1">
                    <a:lumMod val="50000"/>
                  </a:schemeClr>
                </a:solidFill>
              </a:rPr>
              <a:t>(All Grades Every Year)</a:t>
            </a:r>
          </a:p>
          <a:p>
            <a:r>
              <a:rPr lang="en-US" sz="1200" b="1" dirty="0">
                <a:solidFill>
                  <a:schemeClr val="accent1">
                    <a:lumMod val="50000"/>
                  </a:schemeClr>
                </a:solidFill>
              </a:rPr>
              <a:t>Format:</a:t>
            </a:r>
            <a:r>
              <a:rPr lang="en-US" sz="1200" dirty="0">
                <a:solidFill>
                  <a:schemeClr val="accent1">
                    <a:lumMod val="50000"/>
                  </a:schemeClr>
                </a:solidFill>
              </a:rPr>
              <a:t> Classroom</a:t>
            </a:r>
          </a:p>
          <a:p>
            <a:r>
              <a:rPr lang="en-US" sz="1200" b="1" dirty="0">
                <a:solidFill>
                  <a:schemeClr val="accent1">
                    <a:lumMod val="50000"/>
                  </a:schemeClr>
                </a:solidFill>
              </a:rPr>
              <a:t>Lesson Objective:</a:t>
            </a:r>
            <a:endParaRPr lang="en-US" sz="1200" dirty="0">
              <a:solidFill>
                <a:schemeClr val="accent1">
                  <a:lumMod val="50000"/>
                </a:schemeClr>
              </a:solidFill>
            </a:endParaRPr>
          </a:p>
          <a:p>
            <a:pPr lvl="0"/>
            <a:r>
              <a:rPr lang="en-US" sz="1200" dirty="0">
                <a:solidFill>
                  <a:schemeClr val="accent1">
                    <a:lumMod val="50000"/>
                  </a:schemeClr>
                </a:solidFill>
              </a:rPr>
              <a:t>Familiarize the participant with the goal setting, planning and follow-up. </a:t>
            </a:r>
          </a:p>
          <a:p>
            <a:pPr lvl="0"/>
            <a:r>
              <a:rPr lang="en-US" sz="1200" dirty="0">
                <a:solidFill>
                  <a:schemeClr val="accent1">
                    <a:lumMod val="50000"/>
                  </a:schemeClr>
                </a:solidFill>
              </a:rPr>
              <a:t>Incorporating personal assets into long and short term planning</a:t>
            </a:r>
          </a:p>
          <a:p>
            <a:r>
              <a:rPr lang="en-US" sz="1200" b="1" dirty="0">
                <a:solidFill>
                  <a:schemeClr val="accent1">
                    <a:lumMod val="50000"/>
                  </a:schemeClr>
                </a:solidFill>
              </a:rPr>
              <a:t>What the Student should know at the end of the session?  </a:t>
            </a:r>
            <a:endParaRPr lang="en-US" sz="1200" dirty="0">
              <a:solidFill>
                <a:schemeClr val="accent1">
                  <a:lumMod val="50000"/>
                </a:schemeClr>
              </a:solidFill>
            </a:endParaRPr>
          </a:p>
          <a:p>
            <a:r>
              <a:rPr lang="en-US" sz="1200" dirty="0">
                <a:solidFill>
                  <a:schemeClr val="accent1">
                    <a:lumMod val="50000"/>
                  </a:schemeClr>
                </a:solidFill>
              </a:rPr>
              <a:t>Understanding of what goals are, using their personal self refection to create meaningful and attainable goals. </a:t>
            </a:r>
          </a:p>
          <a:p>
            <a:r>
              <a:rPr lang="en-US" sz="1200" dirty="0">
                <a:solidFill>
                  <a:schemeClr val="accent1">
                    <a:lumMod val="50000"/>
                  </a:schemeClr>
                </a:solidFill>
              </a:rPr>
              <a:t>The students will be challenged to look inside themselves for </a:t>
            </a:r>
            <a:r>
              <a:rPr lang="en-US" sz="1200" dirty="0" err="1">
                <a:solidFill>
                  <a:schemeClr val="accent1">
                    <a:lumMod val="50000"/>
                  </a:schemeClr>
                </a:solidFill>
              </a:rPr>
              <a:t>leverageable</a:t>
            </a:r>
            <a:r>
              <a:rPr lang="en-US" sz="1200" dirty="0">
                <a:solidFill>
                  <a:schemeClr val="accent1">
                    <a:lumMod val="50000"/>
                  </a:schemeClr>
                </a:solidFill>
              </a:rPr>
              <a:t> strengths. </a:t>
            </a:r>
          </a:p>
          <a:p>
            <a:r>
              <a:rPr lang="en-US" sz="1200" dirty="0">
                <a:solidFill>
                  <a:schemeClr val="accent1">
                    <a:lumMod val="50000"/>
                  </a:schemeClr>
                </a:solidFill>
              </a:rPr>
              <a:t>Students will write their scholastic/academic goals, personal goals and long term goals.  </a:t>
            </a:r>
          </a:p>
          <a:p>
            <a:r>
              <a:rPr lang="en-US" sz="1200" dirty="0">
                <a:solidFill>
                  <a:schemeClr val="accent1">
                    <a:lumMod val="50000"/>
                  </a:schemeClr>
                </a:solidFill>
              </a:rPr>
              <a:t>Goal checks will be performed when we review grades.</a:t>
            </a:r>
          </a:p>
          <a:p>
            <a:r>
              <a:rPr lang="en-US" sz="1200" b="1" dirty="0">
                <a:solidFill>
                  <a:schemeClr val="accent1">
                    <a:lumMod val="50000"/>
                  </a:schemeClr>
                </a:solidFill>
              </a:rPr>
              <a:t>Suggested Teaching Method:</a:t>
            </a:r>
            <a:endParaRPr lang="en-US" sz="1200" dirty="0">
              <a:solidFill>
                <a:schemeClr val="accent1">
                  <a:lumMod val="50000"/>
                </a:schemeClr>
              </a:solidFill>
            </a:endParaRPr>
          </a:p>
          <a:p>
            <a:r>
              <a:rPr lang="en-US" sz="1200" dirty="0">
                <a:solidFill>
                  <a:schemeClr val="accent1">
                    <a:lumMod val="50000"/>
                  </a:schemeClr>
                </a:solidFill>
              </a:rPr>
              <a:t>Presentation and discussion , facilitated small group discussion teams</a:t>
            </a:r>
          </a:p>
          <a:p>
            <a:r>
              <a:rPr lang="en-US" sz="1200" dirty="0">
                <a:solidFill>
                  <a:schemeClr val="accent1">
                    <a:lumMod val="50000"/>
                  </a:schemeClr>
                </a:solidFill>
              </a:rPr>
              <a:t>	Questions: </a:t>
            </a:r>
          </a:p>
          <a:p>
            <a:pPr lvl="0"/>
            <a:r>
              <a:rPr lang="en-US" sz="1200" dirty="0">
                <a:solidFill>
                  <a:schemeClr val="accent1">
                    <a:lumMod val="50000"/>
                  </a:schemeClr>
                </a:solidFill>
              </a:rPr>
              <a:t>What is a goal?</a:t>
            </a:r>
          </a:p>
          <a:p>
            <a:pPr lvl="0"/>
            <a:r>
              <a:rPr lang="en-US" sz="1200" dirty="0">
                <a:solidFill>
                  <a:schemeClr val="accent1">
                    <a:lumMod val="50000"/>
                  </a:schemeClr>
                </a:solidFill>
              </a:rPr>
              <a:t>Why do we need goals?</a:t>
            </a:r>
          </a:p>
          <a:p>
            <a:pPr lvl="0"/>
            <a:r>
              <a:rPr lang="en-US" sz="1200" dirty="0">
                <a:solidFill>
                  <a:schemeClr val="accent1">
                    <a:lumMod val="50000"/>
                  </a:schemeClr>
                </a:solidFill>
              </a:rPr>
              <a:t>Give examples of a goal you set for yourself?</a:t>
            </a:r>
          </a:p>
          <a:p>
            <a:pPr lvl="0"/>
            <a:r>
              <a:rPr lang="en-US" sz="1200" dirty="0">
                <a:solidFill>
                  <a:schemeClr val="accent1">
                    <a:lumMod val="50000"/>
                  </a:schemeClr>
                </a:solidFill>
              </a:rPr>
              <a:t>Give an example of goals you set for school?</a:t>
            </a:r>
          </a:p>
          <a:p>
            <a:pPr lvl="0"/>
            <a:r>
              <a:rPr lang="en-US" sz="1200" dirty="0">
                <a:solidFill>
                  <a:schemeClr val="accent1">
                    <a:lumMod val="50000"/>
                  </a:schemeClr>
                </a:solidFill>
              </a:rPr>
              <a:t>What do you want to d when you complete high school? What goals will you have to  achieve to accomplish that? </a:t>
            </a:r>
          </a:p>
          <a:p>
            <a:r>
              <a:rPr lang="en-US" sz="1200" b="1" dirty="0">
                <a:solidFill>
                  <a:schemeClr val="accent1">
                    <a:lumMod val="50000"/>
                  </a:schemeClr>
                </a:solidFill>
              </a:rPr>
              <a:t>Suggested Material Needed:</a:t>
            </a:r>
            <a:endParaRPr lang="en-US" sz="1200" dirty="0">
              <a:solidFill>
                <a:schemeClr val="accent1">
                  <a:lumMod val="50000"/>
                </a:schemeClr>
              </a:solidFill>
            </a:endParaRPr>
          </a:p>
          <a:p>
            <a:r>
              <a:rPr lang="en-US" sz="1200" dirty="0">
                <a:solidFill>
                  <a:schemeClr val="accent1">
                    <a:lumMod val="50000"/>
                  </a:schemeClr>
                </a:solidFill>
              </a:rPr>
              <a:t>Computer, projector, Power Point presentation “Using Goals for Success”</a:t>
            </a:r>
          </a:p>
          <a:p>
            <a:r>
              <a:rPr lang="en-US" sz="1200" dirty="0"/>
              <a:t> </a:t>
            </a:r>
          </a:p>
          <a:p>
            <a:r>
              <a:rPr lang="en-US" sz="1200" dirty="0"/>
              <a:t>Author: Greg Cummings                                    Date: August 19, 2013                     </a:t>
            </a:r>
            <a:r>
              <a:rPr lang="en-US" dirty="0"/>
              <a:t>    </a:t>
            </a:r>
          </a:p>
        </p:txBody>
      </p:sp>
      <p:sp>
        <p:nvSpPr>
          <p:cNvPr id="8" name="TextBox 7"/>
          <p:cNvSpPr txBox="1"/>
          <p:nvPr/>
        </p:nvSpPr>
        <p:spPr>
          <a:xfrm>
            <a:off x="783165" y="1237854"/>
            <a:ext cx="10570635" cy="646331"/>
          </a:xfrm>
          <a:prstGeom prst="rect">
            <a:avLst/>
          </a:prstGeom>
          <a:noFill/>
        </p:spPr>
        <p:txBody>
          <a:bodyPr wrap="square" rtlCol="0">
            <a:spAutoFit/>
          </a:bodyPr>
          <a:lstStyle/>
          <a:p>
            <a:pPr algn="ctr"/>
            <a:r>
              <a:rPr lang="en-US" sz="3600" b="1" dirty="0">
                <a:solidFill>
                  <a:schemeClr val="accent1">
                    <a:lumMod val="50000"/>
                  </a:schemeClr>
                </a:solidFill>
                <a:latin typeface="Corbel" panose="020B0503020204020204" pitchFamily="34" charset="0"/>
              </a:rPr>
              <a:t>Discussion Outline/Lesson guide</a:t>
            </a:r>
          </a:p>
        </p:txBody>
      </p:sp>
    </p:spTree>
    <p:extLst>
      <p:ext uri="{BB962C8B-B14F-4D97-AF65-F5344CB8AC3E}">
        <p14:creationId xmlns:p14="http://schemas.microsoft.com/office/powerpoint/2010/main" val="2830198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068811" y="482373"/>
            <a:ext cx="2284989" cy="660626"/>
          </a:xfrm>
        </p:spPr>
      </p:pic>
      <p:sp>
        <p:nvSpPr>
          <p:cNvPr id="4" name="Date Placeholder 3"/>
          <p:cNvSpPr>
            <a:spLocks noGrp="1"/>
          </p:cNvSpPr>
          <p:nvPr>
            <p:ph type="dt" sz="half" idx="10"/>
          </p:nvPr>
        </p:nvSpPr>
        <p:spPr/>
        <p:txBody>
          <a:bodyPr/>
          <a:lstStyle/>
          <a:p>
            <a:fld id="{3F67361C-EA50-41E6-A464-CACC8587A54B}" type="datetime1">
              <a:rPr lang="en-US" smtClean="0"/>
              <a:t>1/11/2018</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3</a:t>
            </a:fld>
            <a:endParaRPr lang="en-US"/>
          </a:p>
        </p:txBody>
      </p:sp>
      <p:sp>
        <p:nvSpPr>
          <p:cNvPr id="8" name="Title 6"/>
          <p:cNvSpPr>
            <a:spLocks noGrp="1"/>
          </p:cNvSpPr>
          <p:nvPr>
            <p:ph type="title"/>
          </p:nvPr>
        </p:nvSpPr>
        <p:spPr>
          <a:xfrm>
            <a:off x="677334" y="609600"/>
            <a:ext cx="8596668" cy="1150620"/>
          </a:xfrm>
        </p:spPr>
        <p:txBody>
          <a:bodyPr>
            <a:normAutofit/>
          </a:bodyPr>
          <a:lstStyle/>
          <a:p>
            <a:pPr algn="ctr"/>
            <a:r>
              <a:rPr lang="en-US" sz="4000" b="1" i="1" dirty="0">
                <a:solidFill>
                  <a:schemeClr val="accent1">
                    <a:lumMod val="50000"/>
                  </a:schemeClr>
                </a:solidFill>
                <a:latin typeface="Arial" panose="020B0604020202020204" pitchFamily="34" charset="0"/>
                <a:cs typeface="Arial" panose="020B0604020202020204" pitchFamily="34" charset="0"/>
              </a:rPr>
              <a:t>MEGA Mentors</a:t>
            </a:r>
          </a:p>
        </p:txBody>
      </p:sp>
      <p:sp>
        <p:nvSpPr>
          <p:cNvPr id="7" name="Title 1"/>
          <p:cNvSpPr txBox="1">
            <a:spLocks/>
          </p:cNvSpPr>
          <p:nvPr/>
        </p:nvSpPr>
        <p:spPr>
          <a:xfrm>
            <a:off x="1051560" y="1371600"/>
            <a:ext cx="10302240" cy="121158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US" sz="4800" dirty="0">
                <a:latin typeface="Calibri Light" panose="020F0302020204030204" pitchFamily="34" charset="0"/>
                <a:cs typeface="Calibri Light" panose="020F0302020204030204" pitchFamily="34" charset="0"/>
              </a:rPr>
              <a:t>Start Your Future Now!!</a:t>
            </a:r>
          </a:p>
        </p:txBody>
      </p:sp>
      <p:sp>
        <p:nvSpPr>
          <p:cNvPr id="9" name="Subtitle 2"/>
          <p:cNvSpPr txBox="1">
            <a:spLocks/>
          </p:cNvSpPr>
          <p:nvPr/>
        </p:nvSpPr>
        <p:spPr>
          <a:xfrm>
            <a:off x="1051560" y="2811782"/>
            <a:ext cx="10302240" cy="331865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r">
              <a:buNone/>
            </a:pPr>
            <a:r>
              <a:rPr lang="en-US" sz="2800" b="1" i="1" dirty="0">
                <a:solidFill>
                  <a:schemeClr val="accent2">
                    <a:lumMod val="50000"/>
                  </a:schemeClr>
                </a:solidFill>
                <a:latin typeface="Calibri Light" panose="020F0302020204030204" pitchFamily="34" charset="0"/>
                <a:cs typeface="Calibri Light" panose="020F0302020204030204" pitchFamily="34" charset="0"/>
              </a:rPr>
              <a:t>Using Goals to Build a Solid Foundation</a:t>
            </a:r>
          </a:p>
          <a:p>
            <a:pPr marL="0" indent="0" algn="r">
              <a:buNone/>
            </a:pPr>
            <a:r>
              <a:rPr lang="en-US" sz="2400" b="1" i="1" dirty="0">
                <a:solidFill>
                  <a:schemeClr val="accent2">
                    <a:lumMod val="50000"/>
                  </a:schemeClr>
                </a:solidFill>
                <a:latin typeface="Calibri Light" panose="020F0302020204030204" pitchFamily="34" charset="0"/>
                <a:cs typeface="Calibri Light" panose="020F0302020204030204" pitchFamily="34" charset="0"/>
              </a:rPr>
              <a:t>MEGA Mentors</a:t>
            </a:r>
          </a:p>
          <a:p>
            <a:pPr marL="0" indent="0" algn="r">
              <a:buNone/>
            </a:pPr>
            <a:r>
              <a:rPr lang="en-US" sz="2400" b="1" i="1" dirty="0">
                <a:solidFill>
                  <a:schemeClr val="accent2">
                    <a:lumMod val="50000"/>
                  </a:schemeClr>
                </a:solidFill>
                <a:latin typeface="Calibri Light" panose="020F0302020204030204" pitchFamily="34" charset="0"/>
                <a:cs typeface="Calibri Light" panose="020F0302020204030204" pitchFamily="34" charset="0"/>
              </a:rPr>
              <a:t>Excerpts from: “Begin with the end in mind”, Stephen Covey, Frank Rivers, Zig </a:t>
            </a:r>
            <a:r>
              <a:rPr lang="en-US" sz="2400" b="1" i="1" dirty="0" err="1">
                <a:solidFill>
                  <a:schemeClr val="accent2">
                    <a:lumMod val="50000"/>
                  </a:schemeClr>
                </a:solidFill>
                <a:latin typeface="Calibri Light" panose="020F0302020204030204" pitchFamily="34" charset="0"/>
                <a:cs typeface="Calibri Light" panose="020F0302020204030204" pitchFamily="34" charset="0"/>
              </a:rPr>
              <a:t>Ziglar</a:t>
            </a:r>
            <a:r>
              <a:rPr lang="en-US" sz="2400" b="1" i="1" dirty="0">
                <a:latin typeface="Calibri Light" panose="020F0302020204030204" pitchFamily="34" charset="0"/>
                <a:cs typeface="Calibri Light" panose="020F0302020204030204" pitchFamily="34" charset="0"/>
              </a:rPr>
              <a:t> </a:t>
            </a:r>
            <a:r>
              <a:rPr lang="en-US" sz="2400" b="1" i="1" dirty="0">
                <a:solidFill>
                  <a:schemeClr val="accent2">
                    <a:lumMod val="50000"/>
                  </a:schemeClr>
                </a:solidFill>
                <a:latin typeface="Calibri Light" panose="020F0302020204030204" pitchFamily="34" charset="0"/>
                <a:cs typeface="Calibri Light" panose="020F0302020204030204" pitchFamily="34" charset="0"/>
              </a:rPr>
              <a:t>and B. Tracy </a:t>
            </a:r>
            <a:r>
              <a:rPr lang="en-US" sz="2400" b="1" i="1" dirty="0">
                <a:latin typeface="Calibri Light" panose="020F0302020204030204" pitchFamily="34" charset="0"/>
                <a:cs typeface="Calibri Light" panose="020F0302020204030204" pitchFamily="34" charset="0"/>
                <a:hlinkClick r:id="rId4"/>
              </a:rPr>
              <a:t>www.usadojo.com/articles/end-goals-html</a:t>
            </a:r>
            <a:r>
              <a:rPr lang="en-US" sz="2400" b="1" i="1" dirty="0">
                <a:latin typeface="Calibri Light" panose="020F0302020204030204" pitchFamily="34" charset="0"/>
                <a:cs typeface="Calibri Light" panose="020F0302020204030204" pitchFamily="34" charset="0"/>
              </a:rPr>
              <a:t> </a:t>
            </a:r>
          </a:p>
          <a:p>
            <a:pPr marL="0" indent="0" algn="r">
              <a:buNone/>
            </a:pPr>
            <a:r>
              <a:rPr lang="en-US" sz="2400" b="1" i="1" dirty="0">
                <a:solidFill>
                  <a:schemeClr val="accent2">
                    <a:lumMod val="50000"/>
                  </a:schemeClr>
                </a:solidFill>
                <a:latin typeface="Calibri Light" panose="020F0302020204030204" pitchFamily="34" charset="0"/>
                <a:cs typeface="Calibri Light" panose="020F0302020204030204" pitchFamily="34" charset="0"/>
              </a:rPr>
              <a:t>And also D. Keener, “Succeeding in Life through Goals” </a:t>
            </a:r>
            <a:r>
              <a:rPr lang="en-US" sz="2400" b="1" i="1" dirty="0">
                <a:latin typeface="Calibri Light" panose="020F0302020204030204" pitchFamily="34" charset="0"/>
                <a:cs typeface="Calibri Light" panose="020F0302020204030204" pitchFamily="34" charset="0"/>
                <a:hlinkClick r:id="rId5"/>
              </a:rPr>
              <a:t>www.dkeener.com/keenstuff/goals.html</a:t>
            </a:r>
            <a:r>
              <a:rPr lang="en-US" sz="2400" b="1" i="1" dirty="0">
                <a:latin typeface="Calibri Light" panose="020F0302020204030204" pitchFamily="34" charset="0"/>
                <a:cs typeface="Calibri Light" panose="020F0302020204030204" pitchFamily="34" charset="0"/>
              </a:rPr>
              <a:t> </a:t>
            </a:r>
          </a:p>
          <a:p>
            <a:endParaRPr lang="en-US" sz="1700" i="1" dirty="0"/>
          </a:p>
          <a:p>
            <a:endParaRPr lang="en-US" i="1" dirty="0"/>
          </a:p>
          <a:p>
            <a:endParaRPr lang="en-US" i="1" dirty="0"/>
          </a:p>
        </p:txBody>
      </p:sp>
    </p:spTree>
    <p:extLst>
      <p:ext uri="{BB962C8B-B14F-4D97-AF65-F5344CB8AC3E}">
        <p14:creationId xmlns:p14="http://schemas.microsoft.com/office/powerpoint/2010/main" val="1802849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068811" y="482373"/>
            <a:ext cx="2284989" cy="660626"/>
          </a:xfrm>
        </p:spPr>
      </p:pic>
      <p:sp>
        <p:nvSpPr>
          <p:cNvPr id="4" name="Date Placeholder 3"/>
          <p:cNvSpPr>
            <a:spLocks noGrp="1"/>
          </p:cNvSpPr>
          <p:nvPr>
            <p:ph type="dt" sz="half" idx="10"/>
          </p:nvPr>
        </p:nvSpPr>
        <p:spPr/>
        <p:txBody>
          <a:bodyPr/>
          <a:lstStyle/>
          <a:p>
            <a:fld id="{3F67361C-EA50-41E6-A464-CACC8587A54B}" type="datetime1">
              <a:rPr lang="en-US" smtClean="0"/>
              <a:t>1/11/2018</a:t>
            </a:fld>
            <a:endParaRPr lang="en-US"/>
          </a:p>
        </p:txBody>
      </p:sp>
      <p:sp>
        <p:nvSpPr>
          <p:cNvPr id="5" name="Footer Placeholder 4"/>
          <p:cNvSpPr>
            <a:spLocks noGrp="1"/>
          </p:cNvSpPr>
          <p:nvPr>
            <p:ph type="ftr" sz="quarter" idx="11"/>
          </p:nvPr>
        </p:nvSpPr>
        <p:spPr/>
        <p:txBody>
          <a:bodyPr/>
          <a:lstStyle/>
          <a:p>
            <a:r>
              <a:rPr lang="en-US" dirty="0"/>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4</a:t>
            </a:fld>
            <a:endParaRPr lang="en-US"/>
          </a:p>
        </p:txBody>
      </p:sp>
      <p:sp>
        <p:nvSpPr>
          <p:cNvPr id="8" name="Title 6"/>
          <p:cNvSpPr>
            <a:spLocks noGrp="1"/>
          </p:cNvSpPr>
          <p:nvPr>
            <p:ph type="title"/>
          </p:nvPr>
        </p:nvSpPr>
        <p:spPr>
          <a:xfrm>
            <a:off x="677334" y="609600"/>
            <a:ext cx="8596668" cy="1320800"/>
          </a:xfrm>
        </p:spPr>
        <p:txBody>
          <a:bodyPr>
            <a:normAutofit/>
          </a:bodyPr>
          <a:lstStyle/>
          <a:p>
            <a:pPr algn="ctr"/>
            <a:r>
              <a:rPr lang="en-US" sz="4000" b="1" i="1" dirty="0">
                <a:solidFill>
                  <a:schemeClr val="accent1">
                    <a:lumMod val="50000"/>
                  </a:schemeClr>
                </a:solidFill>
                <a:latin typeface="Arial" panose="020B0604020202020204" pitchFamily="34" charset="0"/>
                <a:cs typeface="Arial" panose="020B0604020202020204" pitchFamily="34" charset="0"/>
              </a:rPr>
              <a:t>MEGA Mentors</a:t>
            </a:r>
          </a:p>
        </p:txBody>
      </p:sp>
      <p:sp>
        <p:nvSpPr>
          <p:cNvPr id="9" name="TextBox 8"/>
          <p:cNvSpPr txBox="1"/>
          <p:nvPr/>
        </p:nvSpPr>
        <p:spPr>
          <a:xfrm>
            <a:off x="4220497" y="3191270"/>
            <a:ext cx="3188488" cy="369332"/>
          </a:xfrm>
          <a:prstGeom prst="rect">
            <a:avLst/>
          </a:prstGeom>
          <a:noFill/>
        </p:spPr>
        <p:txBody>
          <a:bodyPr wrap="square" rtlCol="0">
            <a:spAutoFit/>
          </a:bodyPr>
          <a:lstStyle/>
          <a:p>
            <a:pPr algn="r"/>
            <a:r>
              <a:rPr lang="en-US" b="1" dirty="0"/>
              <a:t>Oprah Winfrey</a:t>
            </a:r>
          </a:p>
        </p:txBody>
      </p:sp>
      <p:sp>
        <p:nvSpPr>
          <p:cNvPr id="11" name="TextBox 10"/>
          <p:cNvSpPr txBox="1"/>
          <p:nvPr/>
        </p:nvSpPr>
        <p:spPr>
          <a:xfrm>
            <a:off x="960121" y="4160521"/>
            <a:ext cx="10393680" cy="1723549"/>
          </a:xfrm>
          <a:prstGeom prst="rect">
            <a:avLst/>
          </a:prstGeom>
          <a:noFill/>
        </p:spPr>
        <p:txBody>
          <a:bodyPr wrap="square" rtlCol="0">
            <a:spAutoFit/>
          </a:bodyPr>
          <a:lstStyle/>
          <a:p>
            <a:r>
              <a:rPr lang="en-US" sz="2400" b="1" dirty="0">
                <a:solidFill>
                  <a:schemeClr val="accent2">
                    <a:lumMod val="50000"/>
                  </a:schemeClr>
                </a:solidFill>
              </a:rPr>
              <a:t>Video: “Start Dreaming Today”</a:t>
            </a:r>
          </a:p>
          <a:p>
            <a:r>
              <a:rPr lang="en-US" dirty="0">
                <a:hlinkClick r:id="rId4"/>
              </a:rPr>
              <a:t>https://www.youtube.com/watch?v=xKkhsXqf43g</a:t>
            </a:r>
            <a:endParaRPr lang="en-US" dirty="0"/>
          </a:p>
          <a:p>
            <a:r>
              <a:rPr lang="en-US" dirty="0"/>
              <a:t> </a:t>
            </a:r>
          </a:p>
          <a:p>
            <a:r>
              <a:rPr lang="en-US" b="1" dirty="0"/>
              <a:t> </a:t>
            </a:r>
            <a:r>
              <a:rPr lang="en-US" sz="2800" b="1" dirty="0">
                <a:solidFill>
                  <a:schemeClr val="accent2">
                    <a:lumMod val="50000"/>
                  </a:schemeClr>
                </a:solidFill>
                <a:latin typeface="Calibri" panose="020F0502020204030204" pitchFamily="34" charset="0"/>
                <a:cs typeface="Calibri" panose="020F0502020204030204" pitchFamily="34" charset="0"/>
              </a:rPr>
              <a:t>What do you think about Oprah’s statement?</a:t>
            </a:r>
          </a:p>
          <a:p>
            <a:endParaRPr lang="en-US" b="1" dirty="0"/>
          </a:p>
        </p:txBody>
      </p:sp>
      <p:pic>
        <p:nvPicPr>
          <p:cNvPr id="1026" name="Picture 2" descr="Image result for pictures of oprah winfre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7815" y="1640217"/>
            <a:ext cx="3937016" cy="3255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0835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68811" y="482373"/>
            <a:ext cx="2284989" cy="660626"/>
          </a:xfrm>
        </p:spPr>
      </p:pic>
      <p:sp>
        <p:nvSpPr>
          <p:cNvPr id="4" name="Date Placeholder 3"/>
          <p:cNvSpPr>
            <a:spLocks noGrp="1"/>
          </p:cNvSpPr>
          <p:nvPr>
            <p:ph type="dt" sz="half" idx="10"/>
          </p:nvPr>
        </p:nvSpPr>
        <p:spPr/>
        <p:txBody>
          <a:bodyPr/>
          <a:lstStyle/>
          <a:p>
            <a:fld id="{3F67361C-EA50-41E6-A464-CACC8587A54B}" type="datetime1">
              <a:rPr lang="en-US" smtClean="0"/>
              <a:t>1/11/2018</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5</a:t>
            </a:fld>
            <a:endParaRPr lang="en-US"/>
          </a:p>
        </p:txBody>
      </p:sp>
      <p:sp>
        <p:nvSpPr>
          <p:cNvPr id="8" name="Title 6"/>
          <p:cNvSpPr>
            <a:spLocks noGrp="1"/>
          </p:cNvSpPr>
          <p:nvPr>
            <p:ph type="title"/>
          </p:nvPr>
        </p:nvSpPr>
        <p:spPr>
          <a:xfrm>
            <a:off x="677334" y="609600"/>
            <a:ext cx="8596668" cy="1320800"/>
          </a:xfrm>
        </p:spPr>
        <p:txBody>
          <a:bodyPr>
            <a:normAutofit/>
          </a:bodyPr>
          <a:lstStyle/>
          <a:p>
            <a:pPr algn="ctr"/>
            <a:r>
              <a:rPr lang="en-US" sz="4000" b="1" i="1" dirty="0">
                <a:solidFill>
                  <a:schemeClr val="accent1">
                    <a:lumMod val="50000"/>
                  </a:schemeClr>
                </a:solidFill>
                <a:latin typeface="Arial" panose="020B0604020202020204" pitchFamily="34" charset="0"/>
                <a:cs typeface="Arial" panose="020B0604020202020204" pitchFamily="34" charset="0"/>
              </a:rPr>
              <a:t>MEGA Mentors</a:t>
            </a:r>
          </a:p>
        </p:txBody>
      </p:sp>
      <p:sp>
        <p:nvSpPr>
          <p:cNvPr id="11" name="Content Placeholder 5"/>
          <p:cNvSpPr txBox="1">
            <a:spLocks/>
          </p:cNvSpPr>
          <p:nvPr/>
        </p:nvSpPr>
        <p:spPr>
          <a:xfrm>
            <a:off x="677335" y="2436241"/>
            <a:ext cx="10676465" cy="3694196"/>
          </a:xfrm>
          <a:prstGeom prst="rect">
            <a:avLst/>
          </a:prstGeom>
        </p:spPr>
        <p:txBody>
          <a:bodyPr vert="horz">
            <a:normAutofit fontScale="92500"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fontAlgn="base">
              <a:buFont typeface="Arial" panose="020B0604020202020204" pitchFamily="34" charset="0"/>
              <a:buChar char="•"/>
            </a:pPr>
            <a:r>
              <a:rPr lang="en-US" sz="2400" b="1" dirty="0">
                <a:solidFill>
                  <a:schemeClr val="accent2">
                    <a:lumMod val="50000"/>
                  </a:schemeClr>
                </a:solidFill>
                <a:latin typeface="Arial" panose="020B0604020202020204" pitchFamily="34" charset="0"/>
                <a:cs typeface="Arial" panose="020B0604020202020204" pitchFamily="34" charset="0"/>
              </a:rPr>
              <a:t>Goals help you fulfill your potential. Dream on!</a:t>
            </a:r>
            <a:endParaRPr lang="en-US" sz="2400" dirty="0">
              <a:solidFill>
                <a:schemeClr val="accent2">
                  <a:lumMod val="50000"/>
                </a:schemeClr>
              </a:solidFill>
              <a:latin typeface="Arial" panose="020B0604020202020204" pitchFamily="34" charset="0"/>
              <a:cs typeface="Arial" panose="020B0604020202020204" pitchFamily="34" charset="0"/>
            </a:endParaRPr>
          </a:p>
          <a:p>
            <a:pPr fontAlgn="base">
              <a:buFont typeface="Arial" panose="020B0604020202020204" pitchFamily="34" charset="0"/>
              <a:buChar char="•"/>
            </a:pPr>
            <a:r>
              <a:rPr lang="en-US" sz="2400" b="1" dirty="0">
                <a:solidFill>
                  <a:schemeClr val="accent2">
                    <a:lumMod val="50000"/>
                  </a:schemeClr>
                </a:solidFill>
                <a:latin typeface="Arial" panose="020B0604020202020204" pitchFamily="34" charset="0"/>
                <a:cs typeface="Arial" panose="020B0604020202020204" pitchFamily="34" charset="0"/>
              </a:rPr>
              <a:t>Goals boost confidence.</a:t>
            </a:r>
            <a:r>
              <a:rPr lang="en-US" sz="2400" dirty="0">
                <a:solidFill>
                  <a:schemeClr val="accent2">
                    <a:lumMod val="50000"/>
                  </a:schemeClr>
                </a:solidFill>
                <a:latin typeface="Arial" panose="020B0604020202020204" pitchFamily="34" charset="0"/>
                <a:cs typeface="Arial" panose="020B0604020202020204" pitchFamily="34" charset="0"/>
              </a:rPr>
              <a:t> They serve to prove that you have what it takes to succeed.</a:t>
            </a:r>
          </a:p>
          <a:p>
            <a:pPr fontAlgn="base">
              <a:buFont typeface="Arial" panose="020B0604020202020204" pitchFamily="34" charset="0"/>
              <a:buChar char="•"/>
            </a:pPr>
            <a:r>
              <a:rPr lang="en-US" sz="2400" b="1" dirty="0">
                <a:solidFill>
                  <a:schemeClr val="accent2">
                    <a:lumMod val="50000"/>
                  </a:schemeClr>
                </a:solidFill>
                <a:latin typeface="Arial" panose="020B0604020202020204" pitchFamily="34" charset="0"/>
                <a:cs typeface="Arial" panose="020B0604020202020204" pitchFamily="34" charset="0"/>
              </a:rPr>
              <a:t>Goals create feelings of satisfaction.</a:t>
            </a:r>
            <a:r>
              <a:rPr lang="en-US" sz="2400" dirty="0">
                <a:solidFill>
                  <a:schemeClr val="accent2">
                    <a:lumMod val="50000"/>
                  </a:schemeClr>
                </a:solidFill>
                <a:latin typeface="Arial" panose="020B0604020202020204" pitchFamily="34" charset="0"/>
                <a:cs typeface="Arial" panose="020B0604020202020204" pitchFamily="34" charset="0"/>
              </a:rPr>
              <a:t> Studies show that students who set and reach goals perform at higher levels and are more satisfied with themselves.</a:t>
            </a:r>
          </a:p>
          <a:p>
            <a:pPr fontAlgn="base">
              <a:buFont typeface="Arial" panose="020B0604020202020204" pitchFamily="34" charset="0"/>
              <a:buChar char="•"/>
            </a:pPr>
            <a:r>
              <a:rPr lang="en-US" sz="2400" b="1" dirty="0">
                <a:solidFill>
                  <a:schemeClr val="accent2">
                    <a:lumMod val="50000"/>
                  </a:schemeClr>
                </a:solidFill>
                <a:latin typeface="Arial" panose="020B0604020202020204" pitchFamily="34" charset="0"/>
                <a:cs typeface="Arial" panose="020B0604020202020204" pitchFamily="34" charset="0"/>
              </a:rPr>
              <a:t>Goals improve decision making.</a:t>
            </a:r>
            <a:r>
              <a:rPr lang="en-US" sz="2400" dirty="0">
                <a:solidFill>
                  <a:schemeClr val="accent2">
                    <a:lumMod val="50000"/>
                  </a:schemeClr>
                </a:solidFill>
                <a:latin typeface="Arial" panose="020B0604020202020204" pitchFamily="34" charset="0"/>
                <a:cs typeface="Arial" panose="020B0604020202020204" pitchFamily="34" charset="0"/>
              </a:rPr>
              <a:t> When you can picture yourself —for example, graduating from college, you can make better short-term decisions, and not be swayed by others.</a:t>
            </a:r>
          </a:p>
          <a:p>
            <a:pPr fontAlgn="base">
              <a:buFont typeface="Arial" panose="020B0604020202020204" pitchFamily="34" charset="0"/>
              <a:buChar char="•"/>
            </a:pPr>
            <a:r>
              <a:rPr lang="en-US" sz="2400" b="1" dirty="0">
                <a:solidFill>
                  <a:schemeClr val="accent2">
                    <a:lumMod val="50000"/>
                  </a:schemeClr>
                </a:solidFill>
                <a:latin typeface="Arial" panose="020B0604020202020204" pitchFamily="34" charset="0"/>
                <a:cs typeface="Arial" panose="020B0604020202020204" pitchFamily="34" charset="0"/>
              </a:rPr>
              <a:t>Goals help break negative habits.</a:t>
            </a:r>
            <a:r>
              <a:rPr lang="en-US" sz="2400" dirty="0">
                <a:solidFill>
                  <a:schemeClr val="accent2">
                    <a:lumMod val="50000"/>
                  </a:schemeClr>
                </a:solidFill>
                <a:latin typeface="Arial" panose="020B0604020202020204" pitchFamily="34" charset="0"/>
                <a:cs typeface="Arial" panose="020B0604020202020204" pitchFamily="34" charset="0"/>
              </a:rPr>
              <a:t> If you have a habit you’d like to break—for example, oversleeping, or gossiping—goals can help replace these behaviors with more positive ones.</a:t>
            </a:r>
            <a:endParaRPr lang="en-US" sz="2400" b="0" i="0" dirty="0">
              <a:solidFill>
                <a:schemeClr val="accent2">
                  <a:lumMod val="50000"/>
                </a:schemeClr>
              </a:solidFill>
              <a:effectLst/>
              <a:latin typeface="Arial" panose="020B0604020202020204" pitchFamily="34" charset="0"/>
              <a:cs typeface="Arial" panose="020B0604020202020204" pitchFamily="34" charset="0"/>
            </a:endParaRPr>
          </a:p>
        </p:txBody>
      </p:sp>
      <p:sp>
        <p:nvSpPr>
          <p:cNvPr id="12" name="Title 6"/>
          <p:cNvSpPr txBox="1">
            <a:spLocks/>
          </p:cNvSpPr>
          <p:nvPr/>
        </p:nvSpPr>
        <p:spPr>
          <a:xfrm>
            <a:off x="677334" y="1658747"/>
            <a:ext cx="8391477" cy="71869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b="1" i="1" dirty="0">
                <a:solidFill>
                  <a:schemeClr val="accent1">
                    <a:lumMod val="50000"/>
                  </a:schemeClr>
                </a:solidFill>
                <a:latin typeface="Arial" panose="020B0604020202020204" pitchFamily="34" charset="0"/>
                <a:cs typeface="Arial" panose="020B0604020202020204" pitchFamily="34" charset="0"/>
              </a:rPr>
              <a:t>Goals Are worth Having Because:</a:t>
            </a:r>
          </a:p>
        </p:txBody>
      </p:sp>
    </p:spTree>
    <p:extLst>
      <p:ext uri="{BB962C8B-B14F-4D97-AF65-F5344CB8AC3E}">
        <p14:creationId xmlns:p14="http://schemas.microsoft.com/office/powerpoint/2010/main" val="2037982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68811" y="482373"/>
            <a:ext cx="2284989" cy="660626"/>
          </a:xfrm>
        </p:spPr>
      </p:pic>
      <p:sp>
        <p:nvSpPr>
          <p:cNvPr id="4" name="Date Placeholder 3"/>
          <p:cNvSpPr>
            <a:spLocks noGrp="1"/>
          </p:cNvSpPr>
          <p:nvPr>
            <p:ph type="dt" sz="half" idx="10"/>
          </p:nvPr>
        </p:nvSpPr>
        <p:spPr/>
        <p:txBody>
          <a:bodyPr/>
          <a:lstStyle/>
          <a:p>
            <a:fld id="{3F67361C-EA50-41E6-A464-CACC8587A54B}" type="datetime1">
              <a:rPr lang="en-US" smtClean="0"/>
              <a:t>1/11/2018</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6</a:t>
            </a:fld>
            <a:endParaRPr lang="en-US"/>
          </a:p>
        </p:txBody>
      </p:sp>
      <p:sp>
        <p:nvSpPr>
          <p:cNvPr id="8" name="Title 6"/>
          <p:cNvSpPr>
            <a:spLocks noGrp="1"/>
          </p:cNvSpPr>
          <p:nvPr>
            <p:ph type="title"/>
          </p:nvPr>
        </p:nvSpPr>
        <p:spPr>
          <a:xfrm>
            <a:off x="677334" y="609600"/>
            <a:ext cx="8596668" cy="1320800"/>
          </a:xfrm>
        </p:spPr>
        <p:txBody>
          <a:bodyPr>
            <a:normAutofit/>
          </a:bodyPr>
          <a:lstStyle/>
          <a:p>
            <a:pPr algn="ctr"/>
            <a:r>
              <a:rPr lang="en-US" sz="4000" b="1" i="1" dirty="0">
                <a:solidFill>
                  <a:schemeClr val="accent1">
                    <a:lumMod val="50000"/>
                  </a:schemeClr>
                </a:solidFill>
                <a:latin typeface="Arial" panose="020B0604020202020204" pitchFamily="34" charset="0"/>
                <a:cs typeface="Arial" panose="020B0604020202020204" pitchFamily="34" charset="0"/>
              </a:rPr>
              <a:t>MEGA Mentors</a:t>
            </a:r>
          </a:p>
        </p:txBody>
      </p:sp>
      <p:sp>
        <p:nvSpPr>
          <p:cNvPr id="9" name="Title 4"/>
          <p:cNvSpPr txBox="1">
            <a:spLocks/>
          </p:cNvSpPr>
          <p:nvPr/>
        </p:nvSpPr>
        <p:spPr>
          <a:xfrm>
            <a:off x="1189924" y="1930400"/>
            <a:ext cx="8229600" cy="749682"/>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accent1">
                    <a:lumMod val="50000"/>
                  </a:schemeClr>
                </a:solidFill>
                <a:effectLst/>
                <a:uLnTx/>
                <a:uFillTx/>
                <a:latin typeface="Calibri"/>
                <a:ea typeface="+mj-ea"/>
                <a:cs typeface="+mj-cs"/>
              </a:rPr>
              <a:t>Let’s Get Started: </a:t>
            </a:r>
          </a:p>
        </p:txBody>
      </p:sp>
      <p:sp>
        <p:nvSpPr>
          <p:cNvPr id="11" name="Content Placeholder 5"/>
          <p:cNvSpPr txBox="1">
            <a:spLocks/>
          </p:cNvSpPr>
          <p:nvPr/>
        </p:nvSpPr>
        <p:spPr>
          <a:xfrm>
            <a:off x="1198483" y="2717801"/>
            <a:ext cx="10155317" cy="3616707"/>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None/>
              <a:tabLst/>
              <a:defRPr/>
            </a:pPr>
            <a:r>
              <a:rPr kumimoji="0" lang="en-US" sz="3100" b="1" i="0" u="none" strike="noStrike" kern="1200" cap="none" spc="0" normalizeH="0" baseline="0" noProof="0" dirty="0">
                <a:ln>
                  <a:noFill/>
                </a:ln>
                <a:solidFill>
                  <a:schemeClr val="accent2">
                    <a:lumMod val="50000"/>
                  </a:schemeClr>
                </a:solidFill>
                <a:effectLst/>
                <a:uLnTx/>
                <a:uFillTx/>
                <a:latin typeface="Calibri Light" panose="020F0302020204030204" pitchFamily="34" charset="0"/>
                <a:cs typeface="Calibri Light" panose="020F0302020204030204" pitchFamily="34" charset="0"/>
              </a:rPr>
              <a:t>Before you can be prosperous, you must ascertain the following;</a:t>
            </a:r>
          </a:p>
          <a:p>
            <a:pPr marR="0" lvl="0" algn="l" defTabSz="914400" rtl="0" eaLnBrk="1" fontAlgn="auto" latinLnBrk="0" hangingPunct="1">
              <a:lnSpc>
                <a:spcPct val="100000"/>
              </a:lnSpc>
              <a:spcBef>
                <a:spcPct val="20000"/>
              </a:spcBef>
              <a:spcAft>
                <a:spcPts val="0"/>
              </a:spcAft>
              <a:buClr>
                <a:schemeClr val="accent2">
                  <a:lumMod val="50000"/>
                </a:schemeClr>
              </a:buClr>
              <a:buSzPct val="95000"/>
              <a:buFont typeface="Courier New" panose="02070309020205020404" pitchFamily="49" charset="0"/>
              <a:buChar char="o"/>
              <a:tabLst/>
              <a:defRPr/>
            </a:pPr>
            <a:r>
              <a:rPr kumimoji="0" lang="en-US" sz="3100" b="1" i="0" u="none" strike="noStrike" kern="1200" cap="none" spc="0" normalizeH="0" baseline="0" noProof="0" dirty="0">
                <a:ln>
                  <a:noFill/>
                </a:ln>
                <a:solidFill>
                  <a:schemeClr val="accent2">
                    <a:lumMod val="50000"/>
                  </a:schemeClr>
                </a:solidFill>
                <a:effectLst/>
                <a:uLnTx/>
                <a:uFillTx/>
                <a:latin typeface="Calibri Light" panose="020F0302020204030204" pitchFamily="34" charset="0"/>
                <a:cs typeface="Calibri Light" panose="020F0302020204030204" pitchFamily="34" charset="0"/>
              </a:rPr>
              <a:t>What do you want to be?</a:t>
            </a:r>
          </a:p>
          <a:p>
            <a:pPr marR="0" lvl="0" algn="l" defTabSz="914400" rtl="0" eaLnBrk="1" fontAlgn="auto" latinLnBrk="0" hangingPunct="1">
              <a:lnSpc>
                <a:spcPct val="100000"/>
              </a:lnSpc>
              <a:spcBef>
                <a:spcPct val="20000"/>
              </a:spcBef>
              <a:spcAft>
                <a:spcPts val="0"/>
              </a:spcAft>
              <a:buClr>
                <a:schemeClr val="accent2">
                  <a:lumMod val="50000"/>
                </a:schemeClr>
              </a:buClr>
              <a:buSzPct val="95000"/>
              <a:buFont typeface="Courier New" panose="02070309020205020404" pitchFamily="49" charset="0"/>
              <a:buChar char="o"/>
              <a:tabLst/>
              <a:defRPr/>
            </a:pPr>
            <a:r>
              <a:rPr kumimoji="0" lang="en-US" sz="3100" b="1" i="0" u="none" strike="noStrike" kern="1200" cap="none" spc="0" normalizeH="0" baseline="0" noProof="0" dirty="0">
                <a:ln>
                  <a:noFill/>
                </a:ln>
                <a:solidFill>
                  <a:schemeClr val="accent2">
                    <a:lumMod val="50000"/>
                  </a:schemeClr>
                </a:solidFill>
                <a:effectLst/>
                <a:uLnTx/>
                <a:uFillTx/>
                <a:latin typeface="Calibri Light" panose="020F0302020204030204" pitchFamily="34" charset="0"/>
                <a:cs typeface="Calibri Light" panose="020F0302020204030204" pitchFamily="34" charset="0"/>
              </a:rPr>
              <a:t>What do you want to do?</a:t>
            </a:r>
          </a:p>
          <a:p>
            <a:pPr marR="0" lvl="0" algn="l" defTabSz="914400" rtl="0" eaLnBrk="1" fontAlgn="auto" latinLnBrk="0" hangingPunct="1">
              <a:lnSpc>
                <a:spcPct val="100000"/>
              </a:lnSpc>
              <a:spcBef>
                <a:spcPct val="20000"/>
              </a:spcBef>
              <a:spcAft>
                <a:spcPts val="0"/>
              </a:spcAft>
              <a:buClr>
                <a:schemeClr val="accent2">
                  <a:lumMod val="50000"/>
                </a:schemeClr>
              </a:buClr>
              <a:buSzPct val="95000"/>
              <a:buFont typeface="Courier New" panose="02070309020205020404" pitchFamily="49" charset="0"/>
              <a:buChar char="o"/>
              <a:tabLst/>
              <a:defRPr/>
            </a:pPr>
            <a:r>
              <a:rPr kumimoji="0" lang="en-US" sz="3100" b="1" i="0" u="none" strike="noStrike" kern="1200" cap="none" spc="0" normalizeH="0" baseline="0" noProof="0" dirty="0">
                <a:ln>
                  <a:noFill/>
                </a:ln>
                <a:solidFill>
                  <a:schemeClr val="accent2">
                    <a:lumMod val="50000"/>
                  </a:schemeClr>
                </a:solidFill>
                <a:effectLst/>
                <a:uLnTx/>
                <a:uFillTx/>
                <a:latin typeface="Calibri Light" panose="020F0302020204030204" pitchFamily="34" charset="0"/>
                <a:cs typeface="Calibri Light" panose="020F0302020204030204" pitchFamily="34" charset="0"/>
              </a:rPr>
              <a:t>What do you want to have?</a:t>
            </a:r>
          </a:p>
          <a:p>
            <a:pPr>
              <a:buClr>
                <a:schemeClr val="accent2">
                  <a:lumMod val="50000"/>
                </a:schemeClr>
              </a:buClr>
              <a:buFont typeface="Courier New" panose="02070309020205020404" pitchFamily="49" charset="0"/>
              <a:buChar char="o"/>
            </a:pPr>
            <a:r>
              <a:rPr kumimoji="0" lang="en-US" sz="3100" b="1" i="0" u="none" strike="noStrike" kern="1200" cap="none" spc="0" normalizeH="0" baseline="0" noProof="0" dirty="0">
                <a:ln>
                  <a:noFill/>
                </a:ln>
                <a:solidFill>
                  <a:schemeClr val="accent2">
                    <a:lumMod val="50000"/>
                  </a:schemeClr>
                </a:solidFill>
                <a:effectLst/>
                <a:uLnTx/>
                <a:uFillTx/>
                <a:latin typeface="Calibri Light" panose="020F0302020204030204" pitchFamily="34" charset="0"/>
                <a:cs typeface="Calibri Light" panose="020F0302020204030204" pitchFamily="34" charset="0"/>
              </a:rPr>
              <a:t>What do you want to give?</a:t>
            </a:r>
          </a:p>
        </p:txBody>
      </p:sp>
    </p:spTree>
    <p:extLst>
      <p:ext uri="{BB962C8B-B14F-4D97-AF65-F5344CB8AC3E}">
        <p14:creationId xmlns:p14="http://schemas.microsoft.com/office/powerpoint/2010/main" val="4187734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068811" y="482373"/>
            <a:ext cx="2284989" cy="660626"/>
          </a:xfrm>
        </p:spPr>
      </p:pic>
      <p:sp>
        <p:nvSpPr>
          <p:cNvPr id="4" name="Date Placeholder 3"/>
          <p:cNvSpPr>
            <a:spLocks noGrp="1"/>
          </p:cNvSpPr>
          <p:nvPr>
            <p:ph type="dt" sz="half" idx="10"/>
          </p:nvPr>
        </p:nvSpPr>
        <p:spPr/>
        <p:txBody>
          <a:bodyPr/>
          <a:lstStyle/>
          <a:p>
            <a:fld id="{3F67361C-EA50-41E6-A464-CACC8587A54B}" type="datetime1">
              <a:rPr lang="en-US" smtClean="0"/>
              <a:t>1/11/2018</a:t>
            </a:fld>
            <a:endParaRPr lang="en-US"/>
          </a:p>
        </p:txBody>
      </p:sp>
      <p:sp>
        <p:nvSpPr>
          <p:cNvPr id="5" name="Footer Placeholder 4"/>
          <p:cNvSpPr>
            <a:spLocks noGrp="1"/>
          </p:cNvSpPr>
          <p:nvPr>
            <p:ph type="ftr" sz="quarter" idx="11"/>
          </p:nvPr>
        </p:nvSpPr>
        <p:spPr/>
        <p:txBody>
          <a:bodyPr/>
          <a:lstStyle/>
          <a:p>
            <a:r>
              <a:rPr lang="en-US" dirty="0"/>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7</a:t>
            </a:fld>
            <a:endParaRPr lang="en-US"/>
          </a:p>
        </p:txBody>
      </p:sp>
      <p:sp>
        <p:nvSpPr>
          <p:cNvPr id="8" name="Title 6"/>
          <p:cNvSpPr>
            <a:spLocks noGrp="1"/>
          </p:cNvSpPr>
          <p:nvPr>
            <p:ph type="title"/>
          </p:nvPr>
        </p:nvSpPr>
        <p:spPr>
          <a:xfrm>
            <a:off x="677334" y="609600"/>
            <a:ext cx="8596668" cy="1320800"/>
          </a:xfrm>
        </p:spPr>
        <p:txBody>
          <a:bodyPr>
            <a:normAutofit/>
          </a:bodyPr>
          <a:lstStyle/>
          <a:p>
            <a:pPr algn="ctr"/>
            <a:r>
              <a:rPr lang="en-US" sz="4000" b="1" i="1" dirty="0">
                <a:solidFill>
                  <a:schemeClr val="accent1">
                    <a:lumMod val="50000"/>
                  </a:schemeClr>
                </a:solidFill>
                <a:latin typeface="Arial" panose="020B0604020202020204" pitchFamily="34" charset="0"/>
                <a:cs typeface="Arial" panose="020B0604020202020204" pitchFamily="34" charset="0"/>
              </a:rPr>
              <a:t>MEGA Mentors</a:t>
            </a:r>
          </a:p>
        </p:txBody>
      </p:sp>
      <p:sp>
        <p:nvSpPr>
          <p:cNvPr id="3" name="TextBox 2"/>
          <p:cNvSpPr txBox="1"/>
          <p:nvPr/>
        </p:nvSpPr>
        <p:spPr>
          <a:xfrm>
            <a:off x="891052" y="2309313"/>
            <a:ext cx="10409245" cy="4662815"/>
          </a:xfrm>
          <a:prstGeom prst="rect">
            <a:avLst/>
          </a:prstGeom>
          <a:noFill/>
        </p:spPr>
        <p:txBody>
          <a:bodyPr wrap="square" rtlCol="0">
            <a:spAutoFit/>
          </a:bodyPr>
          <a:lstStyle/>
          <a:p>
            <a:pPr>
              <a:lnSpc>
                <a:spcPct val="150000"/>
              </a:lnSpc>
            </a:pPr>
            <a:r>
              <a:rPr lang="en-US" sz="2000" b="1" dirty="0">
                <a:solidFill>
                  <a:schemeClr val="accent1">
                    <a:lumMod val="50000"/>
                  </a:schemeClr>
                </a:solidFill>
                <a:latin typeface="Arial" panose="020B0604020202020204" pitchFamily="34" charset="0"/>
                <a:cs typeface="Arial" panose="020B0604020202020204" pitchFamily="34" charset="0"/>
              </a:rPr>
              <a:t>1: Dare to dream. Think about your hopes and dreams. Think about what you’d one day like to be, do, or own; who would you like to meet; and where would like to travel. As Mentors, we encourage you to think about today as well as 10, 20, and even 50 years into the future! </a:t>
            </a:r>
          </a:p>
          <a:p>
            <a:pPr>
              <a:lnSpc>
                <a:spcPct val="150000"/>
              </a:lnSpc>
            </a:pPr>
            <a:r>
              <a:rPr lang="en-US" sz="2000" b="1" dirty="0">
                <a:solidFill>
                  <a:schemeClr val="accent1">
                    <a:lumMod val="50000"/>
                  </a:schemeClr>
                </a:solidFill>
                <a:latin typeface="Arial" panose="020B0604020202020204" pitchFamily="34" charset="0"/>
                <a:cs typeface="Arial" panose="020B0604020202020204" pitchFamily="34" charset="0"/>
              </a:rPr>
              <a:t>2: Pick a goal and make it SMART. Once you have some ideas of what you would like to do, identify that one thing you are willing to work toward. It can be a short-term goal that can be accomplished fairly quickly (for example, taking the dog for a walk every day this week), or a long-term goal that requires more time and effort. </a:t>
            </a:r>
          </a:p>
          <a:p>
            <a:pPr>
              <a:lnSpc>
                <a:spcPct val="150000"/>
              </a:lnSpc>
            </a:pPr>
            <a:endParaRPr lang="en-US" sz="2000" b="1" dirty="0">
              <a:solidFill>
                <a:schemeClr val="accent1">
                  <a:lumMod val="50000"/>
                </a:schemeClr>
              </a:solidFill>
              <a:latin typeface="Arial" panose="020B0604020202020204" pitchFamily="34" charset="0"/>
              <a:cs typeface="Arial" panose="020B0604020202020204" pitchFamily="34" charset="0"/>
            </a:endParaRPr>
          </a:p>
          <a:p>
            <a:pPr>
              <a:lnSpc>
                <a:spcPct val="150000"/>
              </a:lnSpc>
            </a:pPr>
            <a:endParaRPr lang="en-US" dirty="0"/>
          </a:p>
        </p:txBody>
      </p:sp>
      <p:sp>
        <p:nvSpPr>
          <p:cNvPr id="7" name="TextBox 6"/>
          <p:cNvSpPr txBox="1"/>
          <p:nvPr/>
        </p:nvSpPr>
        <p:spPr>
          <a:xfrm>
            <a:off x="952337" y="1483586"/>
            <a:ext cx="10347960" cy="707886"/>
          </a:xfrm>
          <a:prstGeom prst="rect">
            <a:avLst/>
          </a:prstGeom>
          <a:noFill/>
        </p:spPr>
        <p:txBody>
          <a:bodyPr wrap="square" rtlCol="0">
            <a:spAutoFit/>
          </a:bodyPr>
          <a:lstStyle/>
          <a:p>
            <a:r>
              <a:rPr lang="en-US" sz="4000" b="1" i="1" dirty="0">
                <a:solidFill>
                  <a:schemeClr val="accent1">
                    <a:lumMod val="50000"/>
                  </a:schemeClr>
                </a:solidFill>
                <a:latin typeface="Arial" panose="020B0604020202020204" pitchFamily="34" charset="0"/>
                <a:ea typeface="+mj-ea"/>
                <a:cs typeface="Arial" panose="020B0604020202020204" pitchFamily="34" charset="0"/>
              </a:rPr>
              <a:t>Five Proven Steps to Success</a:t>
            </a:r>
          </a:p>
        </p:txBody>
      </p:sp>
    </p:spTree>
    <p:extLst>
      <p:ext uri="{BB962C8B-B14F-4D97-AF65-F5344CB8AC3E}">
        <p14:creationId xmlns:p14="http://schemas.microsoft.com/office/powerpoint/2010/main" val="4105450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68811" y="482373"/>
            <a:ext cx="2284989" cy="660626"/>
          </a:xfrm>
        </p:spPr>
      </p:pic>
      <p:sp>
        <p:nvSpPr>
          <p:cNvPr id="4" name="Date Placeholder 3"/>
          <p:cNvSpPr>
            <a:spLocks noGrp="1"/>
          </p:cNvSpPr>
          <p:nvPr>
            <p:ph type="dt" sz="half" idx="10"/>
          </p:nvPr>
        </p:nvSpPr>
        <p:spPr/>
        <p:txBody>
          <a:bodyPr/>
          <a:lstStyle/>
          <a:p>
            <a:fld id="{3F67361C-EA50-41E6-A464-CACC8587A54B}" type="datetime1">
              <a:rPr lang="en-US" smtClean="0"/>
              <a:t>1/11/2018</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8</a:t>
            </a:fld>
            <a:endParaRPr lang="en-US"/>
          </a:p>
        </p:txBody>
      </p:sp>
      <p:sp>
        <p:nvSpPr>
          <p:cNvPr id="8" name="Title 6"/>
          <p:cNvSpPr>
            <a:spLocks noGrp="1"/>
          </p:cNvSpPr>
          <p:nvPr>
            <p:ph type="title"/>
          </p:nvPr>
        </p:nvSpPr>
        <p:spPr>
          <a:xfrm>
            <a:off x="677334" y="609600"/>
            <a:ext cx="8596668" cy="1320800"/>
          </a:xfrm>
        </p:spPr>
        <p:txBody>
          <a:bodyPr>
            <a:normAutofit/>
          </a:bodyPr>
          <a:lstStyle/>
          <a:p>
            <a:pPr algn="ctr"/>
            <a:r>
              <a:rPr lang="en-US" sz="4000" b="1" i="1" dirty="0">
                <a:solidFill>
                  <a:schemeClr val="accent1">
                    <a:lumMod val="50000"/>
                  </a:schemeClr>
                </a:solidFill>
                <a:latin typeface="Arial" panose="020B0604020202020204" pitchFamily="34" charset="0"/>
                <a:cs typeface="Arial" panose="020B0604020202020204" pitchFamily="34" charset="0"/>
              </a:rPr>
              <a:t>MEGA Mentors</a:t>
            </a:r>
          </a:p>
        </p:txBody>
      </p:sp>
      <p:sp>
        <p:nvSpPr>
          <p:cNvPr id="7" name="TextBox 6"/>
          <p:cNvSpPr txBox="1"/>
          <p:nvPr/>
        </p:nvSpPr>
        <p:spPr>
          <a:xfrm>
            <a:off x="531812" y="1431364"/>
            <a:ext cx="10409245" cy="4708981"/>
          </a:xfrm>
          <a:prstGeom prst="rect">
            <a:avLst/>
          </a:prstGeom>
          <a:noFill/>
        </p:spPr>
        <p:txBody>
          <a:bodyPr wrap="square" rtlCol="0">
            <a:spAutoFit/>
          </a:bodyPr>
          <a:lstStyle/>
          <a:p>
            <a:pPr>
              <a:lnSpc>
                <a:spcPct val="150000"/>
              </a:lnSpc>
            </a:pPr>
            <a:r>
              <a:rPr lang="en-US" sz="2000" b="1" dirty="0">
                <a:solidFill>
                  <a:schemeClr val="accent1">
                    <a:lumMod val="50000"/>
                  </a:schemeClr>
                </a:solidFill>
                <a:latin typeface="Segoe UI Black" panose="020B0A02040204020203" pitchFamily="34" charset="0"/>
                <a:ea typeface="Segoe UI Black" panose="020B0A02040204020203" pitchFamily="34" charset="0"/>
                <a:cs typeface="Segoe UI Black" panose="020B0A02040204020203" pitchFamily="34" charset="0"/>
              </a:rPr>
              <a:t>SMART</a:t>
            </a:r>
            <a:r>
              <a:rPr lang="en-US" sz="2000" b="1" dirty="0">
                <a:solidFill>
                  <a:schemeClr val="accent1">
                    <a:lumMod val="50000"/>
                  </a:schemeClr>
                </a:solidFill>
                <a:latin typeface="Arial" panose="020B0604020202020204" pitchFamily="34" charset="0"/>
                <a:cs typeface="Arial" panose="020B0604020202020204" pitchFamily="34" charset="0"/>
              </a:rPr>
              <a:t> goals are:</a:t>
            </a:r>
          </a:p>
          <a:p>
            <a:pPr>
              <a:lnSpc>
                <a:spcPct val="150000"/>
              </a:lnSpc>
            </a:pPr>
            <a:r>
              <a:rPr lang="en-US" sz="2000" b="1" dirty="0">
                <a:solidFill>
                  <a:schemeClr val="accent1">
                    <a:lumMod val="50000"/>
                  </a:schemeClr>
                </a:solidFill>
                <a:latin typeface="Segoe UI Black" panose="020B0A02040204020203" pitchFamily="34" charset="0"/>
                <a:ea typeface="Segoe UI Black" panose="020B0A02040204020203" pitchFamily="34" charset="0"/>
                <a:cs typeface="Segoe UI Black" panose="020B0A02040204020203" pitchFamily="34" charset="0"/>
              </a:rPr>
              <a:t>SAVVY—</a:t>
            </a:r>
            <a:r>
              <a:rPr lang="en-US" sz="2000" b="1" dirty="0">
                <a:solidFill>
                  <a:schemeClr val="accent1">
                    <a:lumMod val="50000"/>
                  </a:schemeClr>
                </a:solidFill>
                <a:latin typeface="Arial" panose="020B0604020202020204" pitchFamily="34" charset="0"/>
                <a:ea typeface="Segoe UI Black" panose="020B0A02040204020203" pitchFamily="34" charset="0"/>
                <a:cs typeface="Arial" panose="020B0604020202020204" pitchFamily="34" charset="0"/>
              </a:rPr>
              <a:t>They’re</a:t>
            </a:r>
            <a:r>
              <a:rPr lang="en-US" sz="2000" b="1" dirty="0">
                <a:solidFill>
                  <a:schemeClr val="accent1">
                    <a:lumMod val="50000"/>
                  </a:schemeClr>
                </a:solidFill>
                <a:latin typeface="Arial" panose="020B0604020202020204" pitchFamily="34" charset="0"/>
                <a:cs typeface="Arial" panose="020B0604020202020204" pitchFamily="34" charset="0"/>
              </a:rPr>
              <a:t> easy for you and meaningful. (Construct my dream house of paper)</a:t>
            </a:r>
          </a:p>
          <a:p>
            <a:pPr>
              <a:lnSpc>
                <a:spcPct val="150000"/>
              </a:lnSpc>
            </a:pPr>
            <a:r>
              <a:rPr lang="en-US" sz="2000" b="1" dirty="0">
                <a:solidFill>
                  <a:schemeClr val="accent1">
                    <a:lumMod val="50000"/>
                  </a:schemeClr>
                </a:solidFill>
                <a:latin typeface="Segoe UI Black" panose="020B0A02040204020203" pitchFamily="34" charset="0"/>
                <a:ea typeface="Segoe UI Black" panose="020B0A02040204020203" pitchFamily="34" charset="0"/>
                <a:cs typeface="Segoe UI Black" panose="020B0A02040204020203" pitchFamily="34" charset="0"/>
              </a:rPr>
              <a:t>MEASURABLE—</a:t>
            </a:r>
            <a:r>
              <a:rPr lang="en-US" sz="2000" b="1" dirty="0">
                <a:solidFill>
                  <a:schemeClr val="accent1">
                    <a:lumMod val="50000"/>
                  </a:schemeClr>
                </a:solidFill>
                <a:latin typeface="Arial" panose="020B0604020202020204" pitchFamily="34" charset="0"/>
                <a:ea typeface="Segoe UI Black" panose="020B0A02040204020203" pitchFamily="34" charset="0"/>
                <a:cs typeface="Arial" panose="020B0604020202020204" pitchFamily="34" charset="0"/>
              </a:rPr>
              <a:t>They</a:t>
            </a:r>
            <a:r>
              <a:rPr lang="en-US" sz="2000" b="1" dirty="0">
                <a:solidFill>
                  <a:schemeClr val="accent1">
                    <a:lumMod val="50000"/>
                  </a:schemeClr>
                </a:solidFill>
                <a:latin typeface="Arial" panose="020B0604020202020204" pitchFamily="34" charset="0"/>
                <a:cs typeface="Arial" panose="020B0604020202020204" pitchFamily="34" charset="0"/>
              </a:rPr>
              <a:t> define exactly what you need to do. (Shoot 1,000 jump shots a week)</a:t>
            </a:r>
          </a:p>
          <a:p>
            <a:pPr>
              <a:lnSpc>
                <a:spcPct val="150000"/>
              </a:lnSpc>
            </a:pPr>
            <a:r>
              <a:rPr lang="en-US" sz="2000" b="1" dirty="0">
                <a:solidFill>
                  <a:schemeClr val="accent1">
                    <a:lumMod val="50000"/>
                  </a:schemeClr>
                </a:solidFill>
                <a:latin typeface="Segoe UI Black" panose="020B0A02040204020203" pitchFamily="34" charset="0"/>
                <a:ea typeface="Segoe UI Black" panose="020B0A02040204020203" pitchFamily="34" charset="0"/>
                <a:cs typeface="Segoe UI Black" panose="020B0A02040204020203" pitchFamily="34" charset="0"/>
              </a:rPr>
              <a:t>ACTIVE—</a:t>
            </a:r>
            <a:r>
              <a:rPr lang="en-US" sz="2000" b="1" dirty="0">
                <a:solidFill>
                  <a:schemeClr val="accent1">
                    <a:lumMod val="50000"/>
                  </a:schemeClr>
                </a:solidFill>
                <a:latin typeface="Arial" panose="020B0604020202020204" pitchFamily="34" charset="0"/>
                <a:ea typeface="Segoe UI Black" panose="020B0A02040204020203" pitchFamily="34" charset="0"/>
                <a:cs typeface="Arial" panose="020B0604020202020204" pitchFamily="34" charset="0"/>
              </a:rPr>
              <a:t>They</a:t>
            </a:r>
            <a:r>
              <a:rPr lang="en-US" sz="2000" b="1" dirty="0">
                <a:solidFill>
                  <a:schemeClr val="accent1">
                    <a:lumMod val="50000"/>
                  </a:schemeClr>
                </a:solidFill>
                <a:latin typeface="Arial" panose="020B0604020202020204" pitchFamily="34" charset="0"/>
                <a:cs typeface="Arial" panose="020B0604020202020204" pitchFamily="34" charset="0"/>
              </a:rPr>
              <a:t> feature an action word such as read, run, or learn. (Run 2 miles a day for a week)</a:t>
            </a:r>
          </a:p>
          <a:p>
            <a:pPr>
              <a:lnSpc>
                <a:spcPct val="150000"/>
              </a:lnSpc>
            </a:pPr>
            <a:r>
              <a:rPr lang="en-US" sz="2000" b="1" dirty="0">
                <a:solidFill>
                  <a:schemeClr val="accent1">
                    <a:lumMod val="50000"/>
                  </a:schemeClr>
                </a:solidFill>
                <a:latin typeface="Segoe UI Black" panose="020B0A02040204020203" pitchFamily="34" charset="0"/>
                <a:ea typeface="Segoe UI Black" panose="020B0A02040204020203" pitchFamily="34" charset="0"/>
                <a:cs typeface="Segoe UI Black" panose="020B0A02040204020203" pitchFamily="34" charset="0"/>
              </a:rPr>
              <a:t>REACHABLE—</a:t>
            </a:r>
            <a:r>
              <a:rPr lang="en-US" sz="2000" b="1" dirty="0">
                <a:solidFill>
                  <a:schemeClr val="accent1">
                    <a:lumMod val="50000"/>
                  </a:schemeClr>
                </a:solidFill>
                <a:latin typeface="Arial" panose="020B0604020202020204" pitchFamily="34" charset="0"/>
                <a:ea typeface="Segoe UI Black" panose="020B0A02040204020203" pitchFamily="34" charset="0"/>
                <a:cs typeface="Arial" panose="020B0604020202020204" pitchFamily="34" charset="0"/>
              </a:rPr>
              <a:t>They</a:t>
            </a:r>
            <a:r>
              <a:rPr lang="en-US" sz="2000" b="1" dirty="0">
                <a:solidFill>
                  <a:schemeClr val="accent1">
                    <a:lumMod val="50000"/>
                  </a:schemeClr>
                </a:solidFill>
                <a:latin typeface="Arial" panose="020B0604020202020204" pitchFamily="34" charset="0"/>
                <a:cs typeface="Arial" panose="020B0604020202020204" pitchFamily="34" charset="0"/>
              </a:rPr>
              <a:t> stretch you, yet are realistic enough to be achieved. (Even though my sister has had a perfect GPA all her life, my goal is to get A’s and B’s.)</a:t>
            </a:r>
          </a:p>
          <a:p>
            <a:pPr>
              <a:lnSpc>
                <a:spcPct val="150000"/>
              </a:lnSpc>
            </a:pPr>
            <a:r>
              <a:rPr lang="en-US" sz="2000" b="1" dirty="0">
                <a:solidFill>
                  <a:schemeClr val="accent1">
                    <a:lumMod val="50000"/>
                  </a:schemeClr>
                </a:solidFill>
                <a:latin typeface="Segoe UI Black" panose="020B0A02040204020203" pitchFamily="34" charset="0"/>
                <a:ea typeface="Segoe UI Black" panose="020B0A02040204020203" pitchFamily="34" charset="0"/>
                <a:cs typeface="Segoe UI Black" panose="020B0A02040204020203" pitchFamily="34" charset="0"/>
              </a:rPr>
              <a:t>TIMED—</a:t>
            </a:r>
            <a:r>
              <a:rPr lang="en-US" sz="2000" b="1" dirty="0">
                <a:solidFill>
                  <a:schemeClr val="accent1">
                    <a:lumMod val="50000"/>
                  </a:schemeClr>
                </a:solidFill>
                <a:latin typeface="Arial" panose="020B0604020202020204" pitchFamily="34" charset="0"/>
                <a:ea typeface="Segoe UI Black" panose="020B0A02040204020203" pitchFamily="34" charset="0"/>
                <a:cs typeface="Arial" panose="020B0604020202020204" pitchFamily="34" charset="0"/>
              </a:rPr>
              <a:t>Have</a:t>
            </a:r>
            <a:r>
              <a:rPr lang="en-US" sz="2000" b="1" dirty="0">
                <a:solidFill>
                  <a:schemeClr val="accent1">
                    <a:lumMod val="50000"/>
                  </a:schemeClr>
                </a:solidFill>
                <a:latin typeface="Arial" panose="020B0604020202020204" pitchFamily="34" charset="0"/>
                <a:cs typeface="Arial" panose="020B0604020202020204" pitchFamily="34" charset="0"/>
              </a:rPr>
              <a:t> clear deadlines. (Learn all my lines for the school play by next Wednesday.)</a:t>
            </a:r>
            <a:endParaRPr lang="en-US" dirty="0"/>
          </a:p>
        </p:txBody>
      </p:sp>
    </p:spTree>
    <p:extLst>
      <p:ext uri="{BB962C8B-B14F-4D97-AF65-F5344CB8AC3E}">
        <p14:creationId xmlns:p14="http://schemas.microsoft.com/office/powerpoint/2010/main" val="3108985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068811" y="482373"/>
            <a:ext cx="2284989" cy="660626"/>
          </a:xfrm>
        </p:spPr>
      </p:pic>
      <p:sp>
        <p:nvSpPr>
          <p:cNvPr id="4" name="Date Placeholder 3"/>
          <p:cNvSpPr>
            <a:spLocks noGrp="1"/>
          </p:cNvSpPr>
          <p:nvPr>
            <p:ph type="dt" sz="half" idx="10"/>
          </p:nvPr>
        </p:nvSpPr>
        <p:spPr/>
        <p:txBody>
          <a:bodyPr/>
          <a:lstStyle/>
          <a:p>
            <a:fld id="{3F67361C-EA50-41E6-A464-CACC8587A54B}" type="datetime1">
              <a:rPr lang="en-US" smtClean="0"/>
              <a:t>1/11/2018</a:t>
            </a:fld>
            <a:endParaRPr lang="en-US"/>
          </a:p>
        </p:txBody>
      </p:sp>
      <p:sp>
        <p:nvSpPr>
          <p:cNvPr id="5" name="Footer Placeholder 4"/>
          <p:cNvSpPr>
            <a:spLocks noGrp="1"/>
          </p:cNvSpPr>
          <p:nvPr>
            <p:ph type="ftr" sz="quarter" idx="11"/>
          </p:nvPr>
        </p:nvSpPr>
        <p:spPr/>
        <p:txBody>
          <a:bodyPr/>
          <a:lstStyle/>
          <a:p>
            <a:r>
              <a:rPr lang="en-US"/>
              <a:t>Version :                    Written  by:                           Edited by:</a:t>
            </a:r>
          </a:p>
        </p:txBody>
      </p:sp>
      <p:sp>
        <p:nvSpPr>
          <p:cNvPr id="6" name="Slide Number Placeholder 5"/>
          <p:cNvSpPr>
            <a:spLocks noGrp="1"/>
          </p:cNvSpPr>
          <p:nvPr>
            <p:ph type="sldNum" sz="quarter" idx="12"/>
          </p:nvPr>
        </p:nvSpPr>
        <p:spPr/>
        <p:txBody>
          <a:bodyPr/>
          <a:lstStyle/>
          <a:p>
            <a:fld id="{2A80E329-FEFF-4496-80C8-928B0907011E}" type="slidenum">
              <a:rPr lang="en-US" smtClean="0"/>
              <a:t>9</a:t>
            </a:fld>
            <a:endParaRPr lang="en-US"/>
          </a:p>
        </p:txBody>
      </p:sp>
      <p:sp>
        <p:nvSpPr>
          <p:cNvPr id="8" name="Title 6"/>
          <p:cNvSpPr>
            <a:spLocks noGrp="1"/>
          </p:cNvSpPr>
          <p:nvPr>
            <p:ph type="title"/>
          </p:nvPr>
        </p:nvSpPr>
        <p:spPr>
          <a:xfrm>
            <a:off x="677334" y="609600"/>
            <a:ext cx="8596668" cy="1320800"/>
          </a:xfrm>
        </p:spPr>
        <p:txBody>
          <a:bodyPr>
            <a:normAutofit/>
          </a:bodyPr>
          <a:lstStyle/>
          <a:p>
            <a:pPr algn="ctr"/>
            <a:r>
              <a:rPr lang="en-US" sz="4000" b="1" i="1" dirty="0">
                <a:solidFill>
                  <a:schemeClr val="accent1">
                    <a:lumMod val="50000"/>
                  </a:schemeClr>
                </a:solidFill>
                <a:latin typeface="Arial" panose="020B0604020202020204" pitchFamily="34" charset="0"/>
                <a:cs typeface="Arial" panose="020B0604020202020204" pitchFamily="34" charset="0"/>
              </a:rPr>
              <a:t>MEGA Mentors</a:t>
            </a:r>
          </a:p>
        </p:txBody>
      </p:sp>
      <p:sp>
        <p:nvSpPr>
          <p:cNvPr id="7" name="TextBox 6"/>
          <p:cNvSpPr txBox="1"/>
          <p:nvPr/>
        </p:nvSpPr>
        <p:spPr>
          <a:xfrm>
            <a:off x="531812" y="1431364"/>
            <a:ext cx="10409245" cy="3785652"/>
          </a:xfrm>
          <a:prstGeom prst="rect">
            <a:avLst/>
          </a:prstGeom>
          <a:noFill/>
        </p:spPr>
        <p:txBody>
          <a:bodyPr wrap="square" rtlCol="0">
            <a:spAutoFit/>
          </a:bodyPr>
          <a:lstStyle/>
          <a:p>
            <a:pPr>
              <a:lnSpc>
                <a:spcPct val="150000"/>
              </a:lnSpc>
            </a:pPr>
            <a:r>
              <a:rPr lang="en-US" sz="2000" b="1" dirty="0">
                <a:solidFill>
                  <a:schemeClr val="accent1">
                    <a:lumMod val="50000"/>
                  </a:schemeClr>
                </a:solidFill>
                <a:latin typeface="Arial" panose="020B0604020202020204" pitchFamily="34" charset="0"/>
                <a:cs typeface="Arial" panose="020B0604020202020204" pitchFamily="34" charset="0"/>
              </a:rPr>
              <a:t>Step 3: Create a goal ladder. Imagine trying to eat an apple in one bite. That’s what going for goals can feel like if they aren’t first broken into bite-sized pieces. To create a ladder, write down all the steps needed to achieve the goal, combining those that are similar and crossing out those that don’t seem useful. Then rewrite the remaining steps in an order that seems logical to you, putting the first step on the bottom rung of the ladder. </a:t>
            </a:r>
          </a:p>
          <a:p>
            <a:pPr>
              <a:lnSpc>
                <a:spcPct val="150000"/>
              </a:lnSpc>
            </a:pPr>
            <a:r>
              <a:rPr lang="en-US" sz="2000" b="1" dirty="0">
                <a:solidFill>
                  <a:schemeClr val="accent1">
                    <a:lumMod val="50000"/>
                  </a:schemeClr>
                </a:solidFill>
                <a:latin typeface="Arial" panose="020B0604020202020204" pitchFamily="34" charset="0"/>
                <a:cs typeface="Arial" panose="020B0604020202020204" pitchFamily="34" charset="0"/>
              </a:rPr>
              <a:t>Step 4: Take action. Doing one thing, even if it’s small, it moves you one step closer to the goal and releases endorphins, the brain’s “feel good” chemical. Start small. </a:t>
            </a:r>
            <a:endParaRPr lang="en-US" dirty="0"/>
          </a:p>
        </p:txBody>
      </p:sp>
    </p:spTree>
    <p:extLst>
      <p:ext uri="{BB962C8B-B14F-4D97-AF65-F5344CB8AC3E}">
        <p14:creationId xmlns:p14="http://schemas.microsoft.com/office/powerpoint/2010/main" val="2486986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329</TotalTime>
  <Words>1151</Words>
  <Application>Microsoft Office PowerPoint</Application>
  <PresentationFormat>Widescreen</PresentationFormat>
  <Paragraphs>139</Paragraphs>
  <Slides>13</Slides>
  <Notes>4</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13</vt:i4>
      </vt:variant>
    </vt:vector>
  </HeadingPairs>
  <TitlesOfParts>
    <vt:vector size="24" baseType="lpstr">
      <vt:lpstr>Arial</vt:lpstr>
      <vt:lpstr>Calibri</vt:lpstr>
      <vt:lpstr>Calibri Light</vt:lpstr>
      <vt:lpstr>Century Gothic</vt:lpstr>
      <vt:lpstr>Corbel</vt:lpstr>
      <vt:lpstr>Courier New</vt:lpstr>
      <vt:lpstr>Segoe UI Black</vt:lpstr>
      <vt:lpstr>Wingdings 2</vt:lpstr>
      <vt:lpstr>Wingdings 3</vt:lpstr>
      <vt:lpstr>Office Theme</vt:lpstr>
      <vt:lpstr>Wisp</vt:lpstr>
      <vt:lpstr>Using Goals for Success</vt:lpstr>
      <vt:lpstr>PowerPoint Presentation</vt:lpstr>
      <vt:lpstr>MEGA Mentors</vt:lpstr>
      <vt:lpstr>MEGA Mentors</vt:lpstr>
      <vt:lpstr>MEGA Mentors</vt:lpstr>
      <vt:lpstr>MEGA Mentors</vt:lpstr>
      <vt:lpstr>MEGA Mentors</vt:lpstr>
      <vt:lpstr>MEGA Mentors</vt:lpstr>
      <vt:lpstr>MEGA Mentors</vt:lpstr>
      <vt:lpstr>MEGA Mentors</vt:lpstr>
      <vt:lpstr>MEGA Mentors</vt:lpstr>
      <vt:lpstr>MEGA Mentors</vt:lpstr>
      <vt:lpstr>References and Contributors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Cummings</dc:creator>
  <cp:lastModifiedBy>Greg Cummings</cp:lastModifiedBy>
  <cp:revision>46</cp:revision>
  <dcterms:created xsi:type="dcterms:W3CDTF">2017-05-25T12:47:13Z</dcterms:created>
  <dcterms:modified xsi:type="dcterms:W3CDTF">2018-01-12T04:19:11Z</dcterms:modified>
</cp:coreProperties>
</file>